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Nunito SemiBold"/>
      <p:regular r:id="rId24"/>
      <p:bold r:id="rId25"/>
      <p:italic r:id="rId26"/>
      <p:boldItalic r:id="rId27"/>
    </p:embeddedFont>
    <p:embeddedFont>
      <p:font typeface="Comfortaa SemiBold"/>
      <p:regular r:id="rId28"/>
      <p:bold r:id="rId29"/>
    </p:embeddedFont>
    <p:embeddedFont>
      <p:font typeface="Anton"/>
      <p:regular r:id="rId30"/>
    </p:embeddedFont>
    <p:embeddedFont>
      <p:font typeface="Nunito"/>
      <p:regular r:id="rId31"/>
      <p:bold r:id="rId32"/>
      <p:italic r:id="rId33"/>
      <p:boldItalic r:id="rId34"/>
    </p:embeddedFont>
    <p:embeddedFont>
      <p:font typeface="Comfortaa Medium"/>
      <p:regular r:id="rId35"/>
      <p:bold r:id="rId36"/>
    </p:embeddedFont>
    <p:embeddedFont>
      <p:font typeface="Comfortaa"/>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NunitoSemiBold-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NunitoSemiBold-italic.fntdata"/><Relationship Id="rId25" Type="http://schemas.openxmlformats.org/officeDocument/2006/relationships/font" Target="fonts/NunitoSemiBold-bold.fntdata"/><Relationship Id="rId28" Type="http://schemas.openxmlformats.org/officeDocument/2006/relationships/font" Target="fonts/ComfortaaSemiBold-regular.fntdata"/><Relationship Id="rId27" Type="http://schemas.openxmlformats.org/officeDocument/2006/relationships/font" Target="fonts/NunitoSemiBold-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ComfortaaSemiBol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regular.fntdata"/><Relationship Id="rId30" Type="http://schemas.openxmlformats.org/officeDocument/2006/relationships/font" Target="fonts/Anton-regular.fntdata"/><Relationship Id="rId11" Type="http://schemas.openxmlformats.org/officeDocument/2006/relationships/slide" Target="slides/slide5.xml"/><Relationship Id="rId33" Type="http://schemas.openxmlformats.org/officeDocument/2006/relationships/font" Target="fonts/Nunito-italic.fntdata"/><Relationship Id="rId10" Type="http://schemas.openxmlformats.org/officeDocument/2006/relationships/slide" Target="slides/slide4.xml"/><Relationship Id="rId32" Type="http://schemas.openxmlformats.org/officeDocument/2006/relationships/font" Target="fonts/Nunito-bold.fntdata"/><Relationship Id="rId13" Type="http://schemas.openxmlformats.org/officeDocument/2006/relationships/slide" Target="slides/slide7.xml"/><Relationship Id="rId35" Type="http://schemas.openxmlformats.org/officeDocument/2006/relationships/font" Target="fonts/ComfortaaMedium-regular.fntdata"/><Relationship Id="rId12" Type="http://schemas.openxmlformats.org/officeDocument/2006/relationships/slide" Target="slides/slide6.xml"/><Relationship Id="rId34" Type="http://schemas.openxmlformats.org/officeDocument/2006/relationships/font" Target="fonts/Nunito-boldItalic.fntdata"/><Relationship Id="rId15" Type="http://schemas.openxmlformats.org/officeDocument/2006/relationships/slide" Target="slides/slide9.xml"/><Relationship Id="rId37" Type="http://schemas.openxmlformats.org/officeDocument/2006/relationships/font" Target="fonts/Comfortaa-regular.fntdata"/><Relationship Id="rId14" Type="http://schemas.openxmlformats.org/officeDocument/2006/relationships/slide" Target="slides/slide8.xml"/><Relationship Id="rId36" Type="http://schemas.openxmlformats.org/officeDocument/2006/relationships/font" Target="fonts/ComfortaaMedium-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Comfortaa-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pace.com/the-accident-brown-dwarf-discovery-citizen-scientis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pace.com/the-accident-brown-dwarf-discovery-citizen-scientis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reepik.com/free-photos-vectors/space-stars" TargetMode="External"/><Relationship Id="rId3" Type="http://schemas.openxmlformats.org/officeDocument/2006/relationships/hyperlink" Target="https://en.wikipedia.org/wiki/Brown_dwarf#/media/File:Artist%E2%80%99s_conception_of_a_brown_dwarf_like_2MASSJ22282889-431026.jp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h4_5824543" TargetMode="External"/><Relationship Id="rId3" Type="http://schemas.openxmlformats.org/officeDocument/2006/relationships/hyperlink" Target="https://exoplanets.nasa.gov/resources/2341/super-earth-lp-890-9-c-illustratio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 Slide takeaways: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I am Grady Robbins, an undergraduate astrophysics major at the University of Florida. I am currently in my senior year, and I am </a:t>
            </a:r>
            <a:r>
              <a:rPr lang="en"/>
              <a:t>ecstatic</a:t>
            </a:r>
            <a:r>
              <a:rPr lang="en"/>
              <a:t> to share the research I performed this Summer during my internship at NSF’s NOIRLab!</a:t>
            </a:r>
            <a:endParaRPr/>
          </a:p>
          <a:p>
            <a:pPr indent="-298450" lvl="0" marL="457200" rtl="0" algn="l">
              <a:spcBef>
                <a:spcPts val="0"/>
              </a:spcBef>
              <a:spcAft>
                <a:spcPts val="0"/>
              </a:spcAft>
              <a:buSzPts val="1100"/>
              <a:buChar char="●"/>
            </a:pPr>
            <a:r>
              <a:rPr lang="en"/>
              <a:t>This presentation discusses the results of ApJ-accepted paper CWISE J105512.11+544328.3: A Nearby Y Dwarf Spectroscopically Confirmed with Keck/NIRES.</a:t>
            </a:r>
            <a:endParaRPr/>
          </a:p>
          <a:p>
            <a:pPr indent="-298450" lvl="0" marL="457200" rtl="0" algn="l">
              <a:spcBef>
                <a:spcPts val="0"/>
              </a:spcBef>
              <a:spcAft>
                <a:spcPts val="0"/>
              </a:spcAft>
              <a:buSzPts val="1100"/>
              <a:buChar char="●"/>
            </a:pPr>
            <a:r>
              <a:rPr lang="en"/>
              <a:t>This image is an artist’s rendering of brown dwarf WISEA J1534-1043, otherwise known as the accident, which is an ultracool brown dwarf recently discovered</a:t>
            </a:r>
            <a:endParaRPr/>
          </a:p>
          <a:p>
            <a:pPr indent="0" lvl="0" marL="0" rtl="0" algn="l">
              <a:spcBef>
                <a:spcPts val="0"/>
              </a:spcBef>
              <a:spcAft>
                <a:spcPts val="0"/>
              </a:spcAft>
              <a:buNone/>
            </a:pPr>
            <a:r>
              <a:rPr lang="en"/>
              <a:t>Image: </a:t>
            </a:r>
            <a:r>
              <a:rPr lang="en" u="sng">
                <a:solidFill>
                  <a:schemeClr val="hlink"/>
                </a:solidFill>
                <a:hlinkClick r:id="rId2"/>
              </a:rPr>
              <a:t>https://www.space.com/the-accident-brown-dwarf-discovery-citizen-scientist</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15e9c0c6ef90aa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15e9c0c6ef90aa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is the J band seen as the most important in classifying brown dwarfs? And not all bands overall?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e97b9d2d8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e97b9d2d8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e97b9d2d8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e97b9d2d8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We used two up-to-date atmospheric models, LOWZ and Sonora Bobcat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Models have temperature, gravity, and metallicity as variable parameters, producing estimated resulting spectra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Models were compared to W1055 using a chi-squared best-fit metric (lower values correspond to a better fit)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 model produced a good fit for W1055, but all models pointed to a lower gravity type (and therefore younger age)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e97b9d2d8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e97b9d2d8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Atmospheric models pointed to slightly higher temperatures for a Y0 dwarf (550 K - 650 K)</a:t>
            </a:r>
            <a:endParaRPr/>
          </a:p>
          <a:p>
            <a:pPr indent="-298450" lvl="0" marL="457200" rtl="0" algn="l">
              <a:spcBef>
                <a:spcPts val="0"/>
              </a:spcBef>
              <a:spcAft>
                <a:spcPts val="0"/>
              </a:spcAft>
              <a:buSzPts val="1100"/>
              <a:buChar char="●"/>
            </a:pPr>
            <a:r>
              <a:rPr lang="en"/>
              <a:t>We use </a:t>
            </a:r>
            <a:r>
              <a:rPr lang="en"/>
              <a:t>polynomial relations from Kirkpatrick et al. (2019,2021), which allow us to obtain temperature estimates from absolute magnitudes and colors</a:t>
            </a:r>
            <a:endParaRPr/>
          </a:p>
          <a:p>
            <a:pPr indent="-298450" lvl="0" marL="457200" rtl="0" algn="l">
              <a:spcBef>
                <a:spcPts val="0"/>
              </a:spcBef>
              <a:spcAft>
                <a:spcPts val="0"/>
              </a:spcAft>
              <a:buSzPts val="1100"/>
              <a:buChar char="●"/>
            </a:pPr>
            <a:r>
              <a:rPr lang="en"/>
              <a:t>We estimated a range of temperatures between ~400 K and ~650 K due to the strange photometry of W1055</a:t>
            </a:r>
            <a:endParaRPr/>
          </a:p>
          <a:p>
            <a:pPr indent="-298450" lvl="0" marL="457200" rtl="0" algn="l">
              <a:spcBef>
                <a:spcPts val="0"/>
              </a:spcBef>
              <a:spcAft>
                <a:spcPts val="0"/>
              </a:spcAft>
              <a:buSzPts val="1100"/>
              <a:buChar char="●"/>
            </a:pPr>
            <a:r>
              <a:rPr lang="en"/>
              <a:t>Because of this, we estimate an uncertain temperature of 500 K +- 150 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15e9c0c6ef90aa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15e9c0c6ef90aa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Using the BANYAN Sigma models which estimate an object’s moving group (and therefore probable age) based on kinematics:</a:t>
            </a:r>
            <a:endParaRPr/>
          </a:p>
          <a:p>
            <a:pPr indent="-298450" lvl="0" marL="457200" rtl="0" algn="l">
              <a:spcBef>
                <a:spcPts val="0"/>
              </a:spcBef>
              <a:spcAft>
                <a:spcPts val="0"/>
              </a:spcAft>
              <a:buSzPts val="1100"/>
              <a:buChar char="●"/>
            </a:pPr>
            <a:r>
              <a:rPr lang="en"/>
              <a:t>We find a 98.2% probability in the Crius 197 association, which would indicate an age of 180 +- 9 Myr based on rotational periods***</a:t>
            </a:r>
            <a:endParaRPr/>
          </a:p>
          <a:p>
            <a:pPr indent="-298450" lvl="0" marL="457200" rtl="0" algn="l">
              <a:spcBef>
                <a:spcPts val="0"/>
              </a:spcBef>
              <a:spcAft>
                <a:spcPts val="0"/>
              </a:spcAft>
              <a:buSzPts val="1100"/>
              <a:buChar char="●"/>
            </a:pPr>
            <a:r>
              <a:rPr lang="en"/>
              <a:t>We would need JWST to observe W1055’s radial velocity due to faintness, which would confirm a YMG for W1055.</a:t>
            </a:r>
            <a:endParaRPr/>
          </a:p>
          <a:p>
            <a:pPr indent="0" lvl="0" marL="0" rtl="0" algn="l">
              <a:spcBef>
                <a:spcPts val="0"/>
              </a:spcBef>
              <a:spcAft>
                <a:spcPts val="0"/>
              </a:spcAft>
              <a:buNone/>
            </a:pPr>
            <a:r>
              <a:rPr lang="en"/>
              <a:t>Include image of moving group associations for support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15e9c0c6ef90aa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115e9c0c6ef90aa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Using our previous age estimate of ~180 Myr and an estimated log luminosity scale of ~-6.0 (meaning the brown dwarf is 1 million times less luminous than teh sun:</a:t>
            </a:r>
            <a:endParaRPr/>
          </a:p>
          <a:p>
            <a:pPr indent="-298450" lvl="0" marL="457200" rtl="0" algn="l">
              <a:spcBef>
                <a:spcPts val="0"/>
              </a:spcBef>
              <a:spcAft>
                <a:spcPts val="0"/>
              </a:spcAft>
              <a:buSzPts val="1100"/>
              <a:buChar char="●"/>
            </a:pPr>
            <a:r>
              <a:rPr lang="en"/>
              <a:t>We estimate a mass of 4-6 Jupiter masses, which is well within the planetary mass regime.</a:t>
            </a:r>
            <a:endParaRPr/>
          </a:p>
          <a:p>
            <a:pPr indent="0" lvl="0" marL="0" rtl="0" algn="l">
              <a:spcBef>
                <a:spcPts val="0"/>
              </a:spcBef>
              <a:spcAft>
                <a:spcPts val="0"/>
              </a:spcAft>
              <a:buNone/>
            </a:pPr>
            <a:r>
              <a:rPr lang="en"/>
              <a:t>Can include an image of a small brown dwarf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Would this make W1055 the lowest mass brown dwarf? I thought brown dwarfs couldn’t be smaller than ~13 Jupiter masses?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15e9c0c6ef90aa2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15e9c0c6ef90aa2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spectroscopically confirm W1055 as a Y0 (pec) brown dwarf with an estimated T = 500 +-150 K, an age of ~180 +- 9 Myr, and an estimated mass of 4-6 M(jupiters).</a:t>
            </a:r>
            <a:endParaRPr/>
          </a:p>
          <a:p>
            <a:pPr indent="-298450" lvl="0" marL="457200" rtl="0" algn="l">
              <a:spcBef>
                <a:spcPts val="0"/>
              </a:spcBef>
              <a:spcAft>
                <a:spcPts val="0"/>
              </a:spcAft>
              <a:buSzPts val="1100"/>
              <a:buChar char="●"/>
            </a:pPr>
            <a:r>
              <a:rPr lang="en"/>
              <a:t>These estimates can be greatly approved upon through JWST observation of radial velocity and low-resolution spectroscopy spanning the entire 0.6-5 micron wavelength.</a:t>
            </a:r>
            <a:endParaRPr/>
          </a:p>
          <a:p>
            <a:pPr indent="0" lvl="0" marL="0" rtl="0" algn="l">
              <a:spcBef>
                <a:spcPts val="0"/>
              </a:spcBef>
              <a:spcAft>
                <a:spcPts val="0"/>
              </a:spcAft>
              <a:buNone/>
            </a:pPr>
            <a:r>
              <a:rPr lang="en"/>
              <a:t>JWST Picture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6a3be83134f3eb1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6a3be83134f3eb1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 Slide takeaways: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I am Grady Robbins, an undergraduate astrophysics major at the University of Florida. I am currently in my senior year, and I am ecstatic to share the research I performed this Summer during my internship at NSF’s NOIRLab!</a:t>
            </a:r>
            <a:endParaRPr/>
          </a:p>
          <a:p>
            <a:pPr indent="-298450" lvl="0" marL="457200" rtl="0" algn="l">
              <a:spcBef>
                <a:spcPts val="0"/>
              </a:spcBef>
              <a:spcAft>
                <a:spcPts val="0"/>
              </a:spcAft>
              <a:buSzPts val="1100"/>
              <a:buChar char="●"/>
            </a:pPr>
            <a:r>
              <a:rPr lang="en"/>
              <a:t>This presentation discusses the results of ApJ-accepted paper CWISE J105512.11+544328.3: A Nearby Y Dwarf Spectroscopically Confirmed with Keck/NIRES.</a:t>
            </a:r>
            <a:endParaRPr/>
          </a:p>
          <a:p>
            <a:pPr indent="-298450" lvl="0" marL="457200" rtl="0" algn="l">
              <a:spcBef>
                <a:spcPts val="0"/>
              </a:spcBef>
              <a:spcAft>
                <a:spcPts val="0"/>
              </a:spcAft>
              <a:buSzPts val="1100"/>
              <a:buChar char="●"/>
            </a:pPr>
            <a:r>
              <a:rPr lang="en"/>
              <a:t>This image is an artist’s rendering of brown dwarf WISEA J1534-1043, otherwise known as the accident, which is an ultracool brown dwarf recently discovered</a:t>
            </a:r>
            <a:endParaRPr/>
          </a:p>
          <a:p>
            <a:pPr indent="0" lvl="0" marL="0" rtl="0" algn="l">
              <a:spcBef>
                <a:spcPts val="0"/>
              </a:spcBef>
              <a:spcAft>
                <a:spcPts val="0"/>
              </a:spcAft>
              <a:buNone/>
            </a:pPr>
            <a:r>
              <a:rPr lang="en"/>
              <a:t>Image: </a:t>
            </a:r>
            <a:r>
              <a:rPr lang="en" u="sng">
                <a:solidFill>
                  <a:schemeClr val="hlink"/>
                </a:solidFill>
                <a:hlinkClick r:id="rId2"/>
              </a:rPr>
              <a:t>https://www.space.com/the-accident-brown-dwarf-discovery-citizen-scientist</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8c17240f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8c17240f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temperature ranges, deuterium fusing and exact differences between a gas giant and red dwarf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a:t>
            </a:r>
            <a:r>
              <a:rPr lang="en" u="sng">
                <a:solidFill>
                  <a:schemeClr val="hlink"/>
                </a:solidFill>
                <a:hlinkClick r:id="rId2"/>
              </a:rPr>
              <a:t>https://www.freepik.com/free-photos-vectors/space-stars</a:t>
            </a:r>
            <a:r>
              <a:rPr lang="en"/>
              <a:t> , </a:t>
            </a:r>
            <a:r>
              <a:rPr lang="en" u="sng">
                <a:solidFill>
                  <a:schemeClr val="hlink"/>
                </a:solidFill>
                <a:hlinkClick r:id="rId3"/>
              </a:rPr>
              <a:t>https://en.wikipedia.org/wiki/Brown_dwarf#/media/File:Artist%E2%80%99s_conception_of_a_brown_dwarf_like_2MASSJ22282889-431026.jpg</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8c17240fc2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8c17240fc2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Brown dwarfs are cooler than stars, and because of this they can contain ammonia, methane, and even water molecules (which are crucial molecules in the formation of life)! Normal exoplanets have a bright host star, making it very difficult to observe their atmospheres. However, because brown dwarfs form the way stars do, they usually don’t have any other stellar companions (meaning the light they emit has little contamination) unlike their exoplanet counterparts. Brown dwarfs are intriguing objects of study because of this, and can help gain insight into exoplanet atmospheres, the detection of life, and the prevalence of early-star material within our galaxy.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CH4, NH3, H20 in the formation of life</a:t>
            </a:r>
            <a:endParaRPr>
              <a:solidFill>
                <a:schemeClr val="dk1"/>
              </a:solidFill>
            </a:endParaRPr>
          </a:p>
          <a:p>
            <a:pPr indent="0" lvl="0" marL="0" rtl="0" algn="l">
              <a:spcBef>
                <a:spcPts val="0"/>
              </a:spcBef>
              <a:spcAft>
                <a:spcPts val="0"/>
              </a:spcAft>
              <a:buNone/>
            </a:pPr>
            <a:r>
              <a:rPr lang="en">
                <a:solidFill>
                  <a:schemeClr val="dk1"/>
                </a:solidFill>
              </a:rPr>
              <a:t>No bright </a:t>
            </a:r>
            <a:r>
              <a:rPr lang="en">
                <a:solidFill>
                  <a:schemeClr val="dk1"/>
                </a:solidFill>
              </a:rPr>
              <a:t>source contamination</a:t>
            </a:r>
            <a:endParaRPr>
              <a:solidFill>
                <a:schemeClr val="dk1"/>
              </a:solidFill>
            </a:endParaRPr>
          </a:p>
          <a:p>
            <a:pPr indent="0" lvl="0" marL="0" rtl="0" algn="l">
              <a:spcBef>
                <a:spcPts val="0"/>
              </a:spcBef>
              <a:spcAft>
                <a:spcPts val="0"/>
              </a:spcAft>
              <a:buNone/>
            </a:pPr>
            <a:r>
              <a:rPr lang="en">
                <a:solidFill>
                  <a:schemeClr val="dk1"/>
                </a:solidFill>
              </a:rPr>
              <a:t>Brown dwarf atmospheres and how that applies to exoplanet atmospheres (especially Y dwarfs)</a:t>
            </a:r>
            <a:endParaRPr>
              <a:solidFill>
                <a:schemeClr val="dk1"/>
              </a:solidFill>
            </a:endParaRPr>
          </a:p>
          <a:p>
            <a:pPr indent="0" lvl="0" marL="0" rtl="0" algn="l">
              <a:spcBef>
                <a:spcPts val="0"/>
              </a:spcBef>
              <a:spcAft>
                <a:spcPts val="0"/>
              </a:spcAft>
              <a:buNone/>
            </a:pPr>
            <a:r>
              <a:rPr lang="en">
                <a:solidFill>
                  <a:schemeClr val="dk1"/>
                </a:solidFill>
              </a:rPr>
              <a:t>Star formation and how brown dwarfs form in the same way stars do, emitting much less visible light but still infrared due to deuterium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Image: </a:t>
            </a:r>
            <a:r>
              <a:rPr lang="en" u="sng">
                <a:solidFill>
                  <a:schemeClr val="hlink"/>
                </a:solidFill>
                <a:hlinkClick r:id="rId2"/>
              </a:rPr>
              <a:t>https://www.flaticon.com/free-icon/ch4_5824543</a:t>
            </a:r>
            <a:r>
              <a:rPr lang="en">
                <a:solidFill>
                  <a:schemeClr val="dk1"/>
                </a:solidFill>
              </a:rPr>
              <a:t> (flaticon)</a:t>
            </a:r>
            <a:endParaRPr>
              <a:solidFill>
                <a:schemeClr val="dk1"/>
              </a:solidFill>
            </a:endParaRPr>
          </a:p>
          <a:p>
            <a:pPr indent="0" lvl="0" marL="0" rtl="0" algn="l">
              <a:spcBef>
                <a:spcPts val="0"/>
              </a:spcBef>
              <a:spcAft>
                <a:spcPts val="0"/>
              </a:spcAft>
              <a:buNone/>
            </a:pPr>
            <a:r>
              <a:rPr lang="en">
                <a:solidFill>
                  <a:schemeClr val="dk1"/>
                </a:solidFill>
              </a:rPr>
              <a:t> </a:t>
            </a:r>
            <a:r>
              <a:rPr lang="en" u="sng">
                <a:solidFill>
                  <a:schemeClr val="hlink"/>
                </a:solidFill>
                <a:hlinkClick r:id="rId3"/>
              </a:rPr>
              <a:t>https://exoplanets.nasa.gov/resources/2341/super-earth-lp-890-9-c-illustration/</a:t>
            </a:r>
            <a:r>
              <a:rPr lang="en">
                <a:solidFill>
                  <a:schemeClr val="dk1"/>
                </a:solidFill>
              </a:rPr>
              <a:t>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8cb134602e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8cb134602e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8c17240fc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8c17240fc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e965b8db2c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e965b8db2c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various detections of J, ch1, ch2</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e965b8db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e965b8db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visualization of all types, and what they mean, how we got there.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What spectral type is W1055?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8cb134602e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8cb134602e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e965b8db2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e965b8db2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sp>
        <p:nvSpPr>
          <p:cNvPr id="112" name="Google Shape;112;p14"/>
          <p:cNvSpPr txBox="1"/>
          <p:nvPr>
            <p:ph type="ctrTitle"/>
          </p:nvPr>
        </p:nvSpPr>
        <p:spPr>
          <a:xfrm>
            <a:off x="2093100" y="540000"/>
            <a:ext cx="49578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Impact"/>
              <a:buNone/>
              <a:defRPr sz="5200"/>
            </a:lvl1pPr>
            <a:lvl2pPr lvl="1" rtl="0" algn="ctr">
              <a:spcBef>
                <a:spcPts val="0"/>
              </a:spcBef>
              <a:spcAft>
                <a:spcPts val="0"/>
              </a:spcAft>
              <a:buSzPts val="5200"/>
              <a:buFont typeface="Impact"/>
              <a:buNone/>
              <a:defRPr sz="5200">
                <a:latin typeface="Impact"/>
                <a:ea typeface="Impact"/>
                <a:cs typeface="Impact"/>
                <a:sym typeface="Impact"/>
              </a:defRPr>
            </a:lvl2pPr>
            <a:lvl3pPr lvl="2" rtl="0" algn="ctr">
              <a:spcBef>
                <a:spcPts val="0"/>
              </a:spcBef>
              <a:spcAft>
                <a:spcPts val="0"/>
              </a:spcAft>
              <a:buSzPts val="5200"/>
              <a:buFont typeface="Impact"/>
              <a:buNone/>
              <a:defRPr sz="5200">
                <a:latin typeface="Impact"/>
                <a:ea typeface="Impact"/>
                <a:cs typeface="Impact"/>
                <a:sym typeface="Impact"/>
              </a:defRPr>
            </a:lvl3pPr>
            <a:lvl4pPr lvl="3" rtl="0" algn="ctr">
              <a:spcBef>
                <a:spcPts val="0"/>
              </a:spcBef>
              <a:spcAft>
                <a:spcPts val="0"/>
              </a:spcAft>
              <a:buSzPts val="5200"/>
              <a:buFont typeface="Impact"/>
              <a:buNone/>
              <a:defRPr sz="5200">
                <a:latin typeface="Impact"/>
                <a:ea typeface="Impact"/>
                <a:cs typeface="Impact"/>
                <a:sym typeface="Impact"/>
              </a:defRPr>
            </a:lvl4pPr>
            <a:lvl5pPr lvl="4" rtl="0" algn="ctr">
              <a:spcBef>
                <a:spcPts val="0"/>
              </a:spcBef>
              <a:spcAft>
                <a:spcPts val="0"/>
              </a:spcAft>
              <a:buSzPts val="5200"/>
              <a:buFont typeface="Impact"/>
              <a:buNone/>
              <a:defRPr sz="5200">
                <a:latin typeface="Impact"/>
                <a:ea typeface="Impact"/>
                <a:cs typeface="Impact"/>
                <a:sym typeface="Impact"/>
              </a:defRPr>
            </a:lvl5pPr>
            <a:lvl6pPr lvl="5" rtl="0" algn="ctr">
              <a:spcBef>
                <a:spcPts val="0"/>
              </a:spcBef>
              <a:spcAft>
                <a:spcPts val="0"/>
              </a:spcAft>
              <a:buSzPts val="5200"/>
              <a:buFont typeface="Impact"/>
              <a:buNone/>
              <a:defRPr sz="5200">
                <a:latin typeface="Impact"/>
                <a:ea typeface="Impact"/>
                <a:cs typeface="Impact"/>
                <a:sym typeface="Impact"/>
              </a:defRPr>
            </a:lvl6pPr>
            <a:lvl7pPr lvl="6" rtl="0" algn="ctr">
              <a:spcBef>
                <a:spcPts val="0"/>
              </a:spcBef>
              <a:spcAft>
                <a:spcPts val="0"/>
              </a:spcAft>
              <a:buSzPts val="5200"/>
              <a:buFont typeface="Impact"/>
              <a:buNone/>
              <a:defRPr sz="5200">
                <a:latin typeface="Impact"/>
                <a:ea typeface="Impact"/>
                <a:cs typeface="Impact"/>
                <a:sym typeface="Impact"/>
              </a:defRPr>
            </a:lvl7pPr>
            <a:lvl8pPr lvl="7" rtl="0" algn="ctr">
              <a:spcBef>
                <a:spcPts val="0"/>
              </a:spcBef>
              <a:spcAft>
                <a:spcPts val="0"/>
              </a:spcAft>
              <a:buSzPts val="5200"/>
              <a:buFont typeface="Impact"/>
              <a:buNone/>
              <a:defRPr sz="5200">
                <a:latin typeface="Impact"/>
                <a:ea typeface="Impact"/>
                <a:cs typeface="Impact"/>
                <a:sym typeface="Impact"/>
              </a:defRPr>
            </a:lvl8pPr>
            <a:lvl9pPr lvl="8" rtl="0" algn="ctr">
              <a:spcBef>
                <a:spcPts val="0"/>
              </a:spcBef>
              <a:spcAft>
                <a:spcPts val="0"/>
              </a:spcAft>
              <a:buSzPts val="5200"/>
              <a:buFont typeface="Impact"/>
              <a:buNone/>
              <a:defRPr sz="5200">
                <a:latin typeface="Impact"/>
                <a:ea typeface="Impact"/>
                <a:cs typeface="Impact"/>
                <a:sym typeface="Impact"/>
              </a:defRPr>
            </a:lvl9pPr>
          </a:lstStyle>
          <a:p/>
        </p:txBody>
      </p:sp>
      <p:sp>
        <p:nvSpPr>
          <p:cNvPr id="113" name="Google Shape;113;p14"/>
          <p:cNvSpPr txBox="1"/>
          <p:nvPr>
            <p:ph idx="1" type="subTitle"/>
          </p:nvPr>
        </p:nvSpPr>
        <p:spPr>
          <a:xfrm>
            <a:off x="1773000" y="2592600"/>
            <a:ext cx="5598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000">
                <a:solidFill>
                  <a:schemeClr val="accent1"/>
                </a:solidFill>
                <a:latin typeface="Nunito"/>
                <a:ea typeface="Nunito"/>
                <a:cs typeface="Nunito"/>
                <a:sym typeface="Nuni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114" name="Google Shape;114;p14"/>
          <p:cNvCxnSpPr/>
          <p:nvPr/>
        </p:nvCxnSpPr>
        <p:spPr>
          <a:xfrm flipH="1" rot="10800000">
            <a:off x="869700" y="2150450"/>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115" name="Google Shape;115;p14"/>
          <p:cNvCxnSpPr/>
          <p:nvPr/>
        </p:nvCxnSpPr>
        <p:spPr>
          <a:xfrm flipH="1" rot="10800000">
            <a:off x="4813575" y="300300"/>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116" name="Google Shape;116;p14"/>
          <p:cNvCxnSpPr/>
          <p:nvPr/>
        </p:nvCxnSpPr>
        <p:spPr>
          <a:xfrm flipH="1" rot="10800000">
            <a:off x="1357525" y="4142825"/>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117" name="Google Shape;117;p14"/>
          <p:cNvCxnSpPr/>
          <p:nvPr/>
        </p:nvCxnSpPr>
        <p:spPr>
          <a:xfrm flipH="1" rot="10800000">
            <a:off x="8120800" y="1692975"/>
            <a:ext cx="860400" cy="823200"/>
          </a:xfrm>
          <a:prstGeom prst="straightConnector1">
            <a:avLst/>
          </a:prstGeom>
          <a:noFill/>
          <a:ln cap="flat" cmpd="sng" w="9525">
            <a:solidFill>
              <a:schemeClr val="lt1"/>
            </a:solidFill>
            <a:prstDash val="solid"/>
            <a:round/>
            <a:headEnd len="med" w="med" type="none"/>
            <a:tailEnd len="med" w="med" type="none"/>
          </a:ln>
        </p:spPr>
      </p:cxnSp>
      <p:cxnSp>
        <p:nvCxnSpPr>
          <p:cNvPr id="118" name="Google Shape;118;p14"/>
          <p:cNvCxnSpPr/>
          <p:nvPr/>
        </p:nvCxnSpPr>
        <p:spPr>
          <a:xfrm flipH="1" rot="10800000">
            <a:off x="1408250" y="839225"/>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119" name="Google Shape;119;p14"/>
          <p:cNvCxnSpPr/>
          <p:nvPr/>
        </p:nvCxnSpPr>
        <p:spPr>
          <a:xfrm flipH="1" rot="10800000">
            <a:off x="7598650" y="3970325"/>
            <a:ext cx="203400" cy="172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0" name="Shape 120"/>
        <p:cNvGrpSpPr/>
        <p:nvPr/>
      </p:nvGrpSpPr>
      <p:grpSpPr>
        <a:xfrm>
          <a:off x="0" y="0"/>
          <a:ext cx="0" cy="0"/>
          <a:chOff x="0" y="0"/>
          <a:chExt cx="0" cy="0"/>
        </a:xfrm>
      </p:grpSpPr>
      <p:sp>
        <p:nvSpPr>
          <p:cNvPr id="121" name="Google Shape;121;p15"/>
          <p:cNvSpPr/>
          <p:nvPr/>
        </p:nvSpPr>
        <p:spPr>
          <a:xfrm>
            <a:off x="0" y="0"/>
            <a:ext cx="9144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txBox="1"/>
          <p:nvPr>
            <p:ph type="title"/>
          </p:nvPr>
        </p:nvSpPr>
        <p:spPr>
          <a:xfrm>
            <a:off x="2302638" y="1983988"/>
            <a:ext cx="45387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3600"/>
              <a:buNone/>
              <a:defRPr sz="4000">
                <a:solidFill>
                  <a:schemeClr val="accent3"/>
                </a:solidFill>
              </a:defRPr>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p:txBody>
      </p:sp>
      <p:sp>
        <p:nvSpPr>
          <p:cNvPr id="123" name="Google Shape;123;p15"/>
          <p:cNvSpPr txBox="1"/>
          <p:nvPr>
            <p:ph hasCustomPrompt="1" idx="2" type="title"/>
          </p:nvPr>
        </p:nvSpPr>
        <p:spPr>
          <a:xfrm>
            <a:off x="3914100" y="1311400"/>
            <a:ext cx="1315800" cy="672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6400"/>
              <a:buNone/>
              <a:defRPr sz="5000">
                <a:solidFill>
                  <a:schemeClr val="accent3"/>
                </a:solidFill>
              </a:defRPr>
            </a:lvl1pPr>
            <a:lvl2pPr lvl="1" rtl="0" algn="r">
              <a:spcBef>
                <a:spcPts val="0"/>
              </a:spcBef>
              <a:spcAft>
                <a:spcPts val="0"/>
              </a:spcAft>
              <a:buClr>
                <a:schemeClr val="accent3"/>
              </a:buClr>
              <a:buSzPts val="6000"/>
              <a:buNone/>
              <a:defRPr sz="6000">
                <a:solidFill>
                  <a:schemeClr val="accent3"/>
                </a:solidFill>
              </a:defRPr>
            </a:lvl2pPr>
            <a:lvl3pPr lvl="2" rtl="0" algn="r">
              <a:spcBef>
                <a:spcPts val="0"/>
              </a:spcBef>
              <a:spcAft>
                <a:spcPts val="0"/>
              </a:spcAft>
              <a:buClr>
                <a:schemeClr val="accent3"/>
              </a:buClr>
              <a:buSzPts val="6000"/>
              <a:buNone/>
              <a:defRPr sz="6000">
                <a:solidFill>
                  <a:schemeClr val="accent3"/>
                </a:solidFill>
              </a:defRPr>
            </a:lvl3pPr>
            <a:lvl4pPr lvl="3" rtl="0" algn="r">
              <a:spcBef>
                <a:spcPts val="0"/>
              </a:spcBef>
              <a:spcAft>
                <a:spcPts val="0"/>
              </a:spcAft>
              <a:buClr>
                <a:schemeClr val="accent3"/>
              </a:buClr>
              <a:buSzPts val="6000"/>
              <a:buNone/>
              <a:defRPr sz="6000">
                <a:solidFill>
                  <a:schemeClr val="accent3"/>
                </a:solidFill>
              </a:defRPr>
            </a:lvl4pPr>
            <a:lvl5pPr lvl="4" rtl="0" algn="r">
              <a:spcBef>
                <a:spcPts val="0"/>
              </a:spcBef>
              <a:spcAft>
                <a:spcPts val="0"/>
              </a:spcAft>
              <a:buClr>
                <a:schemeClr val="accent3"/>
              </a:buClr>
              <a:buSzPts val="6000"/>
              <a:buNone/>
              <a:defRPr sz="6000">
                <a:solidFill>
                  <a:schemeClr val="accent3"/>
                </a:solidFill>
              </a:defRPr>
            </a:lvl5pPr>
            <a:lvl6pPr lvl="5" rtl="0" algn="r">
              <a:spcBef>
                <a:spcPts val="0"/>
              </a:spcBef>
              <a:spcAft>
                <a:spcPts val="0"/>
              </a:spcAft>
              <a:buClr>
                <a:schemeClr val="accent3"/>
              </a:buClr>
              <a:buSzPts val="6000"/>
              <a:buNone/>
              <a:defRPr sz="6000">
                <a:solidFill>
                  <a:schemeClr val="accent3"/>
                </a:solidFill>
              </a:defRPr>
            </a:lvl6pPr>
            <a:lvl7pPr lvl="6" rtl="0" algn="r">
              <a:spcBef>
                <a:spcPts val="0"/>
              </a:spcBef>
              <a:spcAft>
                <a:spcPts val="0"/>
              </a:spcAft>
              <a:buClr>
                <a:schemeClr val="accent3"/>
              </a:buClr>
              <a:buSzPts val="6000"/>
              <a:buNone/>
              <a:defRPr sz="6000">
                <a:solidFill>
                  <a:schemeClr val="accent3"/>
                </a:solidFill>
              </a:defRPr>
            </a:lvl7pPr>
            <a:lvl8pPr lvl="7" rtl="0" algn="r">
              <a:spcBef>
                <a:spcPts val="0"/>
              </a:spcBef>
              <a:spcAft>
                <a:spcPts val="0"/>
              </a:spcAft>
              <a:buClr>
                <a:schemeClr val="accent3"/>
              </a:buClr>
              <a:buSzPts val="6000"/>
              <a:buNone/>
              <a:defRPr sz="6000">
                <a:solidFill>
                  <a:schemeClr val="accent3"/>
                </a:solidFill>
              </a:defRPr>
            </a:lvl8pPr>
            <a:lvl9pPr lvl="8" rtl="0" algn="r">
              <a:spcBef>
                <a:spcPts val="0"/>
              </a:spcBef>
              <a:spcAft>
                <a:spcPts val="0"/>
              </a:spcAft>
              <a:buClr>
                <a:schemeClr val="accent3"/>
              </a:buClr>
              <a:buSzPts val="6000"/>
              <a:buNone/>
              <a:defRPr sz="6000">
                <a:solidFill>
                  <a:schemeClr val="accent3"/>
                </a:solidFill>
              </a:defRPr>
            </a:lvl9pPr>
          </a:lstStyle>
          <a:p>
            <a:r>
              <a:t>xx%</a:t>
            </a:r>
          </a:p>
        </p:txBody>
      </p:sp>
      <p:sp>
        <p:nvSpPr>
          <p:cNvPr id="124" name="Google Shape;124;p15"/>
          <p:cNvSpPr txBox="1"/>
          <p:nvPr>
            <p:ph idx="1" type="subTitle"/>
          </p:nvPr>
        </p:nvSpPr>
        <p:spPr>
          <a:xfrm>
            <a:off x="3031425" y="2580800"/>
            <a:ext cx="3081000" cy="901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16"/>
          <p:cNvSpPr txBox="1"/>
          <p:nvPr>
            <p:ph type="title"/>
          </p:nvPr>
        </p:nvSpPr>
        <p:spPr>
          <a:xfrm>
            <a:off x="720000" y="540000"/>
            <a:ext cx="7524000" cy="450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16"/>
          <p:cNvSpPr txBox="1"/>
          <p:nvPr>
            <p:ph idx="1" type="body"/>
          </p:nvPr>
        </p:nvSpPr>
        <p:spPr>
          <a:xfrm>
            <a:off x="720000" y="1279800"/>
            <a:ext cx="7704000" cy="33246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Font typeface="Livvic"/>
              <a:buAutoNum type="arabicPeriod"/>
              <a:defRPr sz="1100">
                <a:latin typeface="Nunito"/>
                <a:ea typeface="Nunito"/>
                <a:cs typeface="Nunito"/>
                <a:sym typeface="Nunito"/>
              </a:defRPr>
            </a:lvl1pPr>
            <a:lvl2pPr indent="-304800" lvl="1" marL="914400" rtl="0">
              <a:spcBef>
                <a:spcPts val="0"/>
              </a:spcBef>
              <a:spcAft>
                <a:spcPts val="0"/>
              </a:spcAft>
              <a:buClr>
                <a:srgbClr val="434343"/>
              </a:buClr>
              <a:buSzPts val="1200"/>
              <a:buFont typeface="Roboto Condensed Light"/>
              <a:buAutoNum type="alphaLcPeriod"/>
              <a:defRPr/>
            </a:lvl2pPr>
            <a:lvl3pPr indent="-304800" lvl="2" marL="1371600" rtl="0">
              <a:spcBef>
                <a:spcPts val="0"/>
              </a:spcBef>
              <a:spcAft>
                <a:spcPts val="0"/>
              </a:spcAft>
              <a:buClr>
                <a:srgbClr val="434343"/>
              </a:buClr>
              <a:buSzPts val="1200"/>
              <a:buFont typeface="Roboto Condensed Light"/>
              <a:buAutoNum type="romanLcPeriod"/>
              <a:defRPr/>
            </a:lvl3pPr>
            <a:lvl4pPr indent="-304800" lvl="3" marL="1828800" rtl="0">
              <a:spcBef>
                <a:spcPts val="0"/>
              </a:spcBef>
              <a:spcAft>
                <a:spcPts val="0"/>
              </a:spcAft>
              <a:buClr>
                <a:srgbClr val="434343"/>
              </a:buClr>
              <a:buSzPts val="1200"/>
              <a:buFont typeface="Roboto Condensed Light"/>
              <a:buAutoNum type="arabicPeriod"/>
              <a:defRPr/>
            </a:lvl4pPr>
            <a:lvl5pPr indent="-304800" lvl="4" marL="2286000" rtl="0">
              <a:spcBef>
                <a:spcPts val="0"/>
              </a:spcBef>
              <a:spcAft>
                <a:spcPts val="0"/>
              </a:spcAft>
              <a:buClr>
                <a:srgbClr val="434343"/>
              </a:buClr>
              <a:buSzPts val="1200"/>
              <a:buFont typeface="Roboto Condensed Light"/>
              <a:buAutoNum type="alphaLcPeriod"/>
              <a:defRPr/>
            </a:lvl5pPr>
            <a:lvl6pPr indent="-304800" lvl="5" marL="2743200" rtl="0">
              <a:spcBef>
                <a:spcPts val="0"/>
              </a:spcBef>
              <a:spcAft>
                <a:spcPts val="0"/>
              </a:spcAft>
              <a:buClr>
                <a:srgbClr val="434343"/>
              </a:buClr>
              <a:buSzPts val="1200"/>
              <a:buFont typeface="Roboto Condensed Light"/>
              <a:buAutoNum type="romanLcPeriod"/>
              <a:defRPr/>
            </a:lvl6pPr>
            <a:lvl7pPr indent="-304800" lvl="6" marL="3200400" rtl="0">
              <a:spcBef>
                <a:spcPts val="0"/>
              </a:spcBef>
              <a:spcAft>
                <a:spcPts val="0"/>
              </a:spcAft>
              <a:buClr>
                <a:srgbClr val="434343"/>
              </a:buClr>
              <a:buSzPts val="1200"/>
              <a:buFont typeface="Roboto Condensed Light"/>
              <a:buAutoNum type="arabicPeriod"/>
              <a:defRPr/>
            </a:lvl7pPr>
            <a:lvl8pPr indent="-304800" lvl="7" marL="3657600" rtl="0">
              <a:spcBef>
                <a:spcPts val="0"/>
              </a:spcBef>
              <a:spcAft>
                <a:spcPts val="0"/>
              </a:spcAft>
              <a:buClr>
                <a:srgbClr val="434343"/>
              </a:buClr>
              <a:buSzPts val="1200"/>
              <a:buFont typeface="Roboto Condensed Light"/>
              <a:buAutoNum type="alphaLcPeriod"/>
              <a:defRPr/>
            </a:lvl8pPr>
            <a:lvl9pPr indent="-304800" lvl="8" marL="4114800" rtl="0">
              <a:spcBef>
                <a:spcPts val="0"/>
              </a:spcBef>
              <a:spcAft>
                <a:spcPts val="0"/>
              </a:spcAft>
              <a:buClr>
                <a:srgbClr val="434343"/>
              </a:buClr>
              <a:buSzPts val="1200"/>
              <a:buFont typeface="Roboto Condensed Light"/>
              <a:buAutoNum type="romanLcPeriod"/>
              <a:defRPr/>
            </a:lvl9pPr>
          </a:lstStyle>
          <a:p/>
        </p:txBody>
      </p:sp>
      <p:cxnSp>
        <p:nvCxnSpPr>
          <p:cNvPr id="128" name="Google Shape;128;p16"/>
          <p:cNvCxnSpPr/>
          <p:nvPr/>
        </p:nvCxnSpPr>
        <p:spPr>
          <a:xfrm flipH="1" rot="10800000">
            <a:off x="-266100" y="2819800"/>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129" name="Google Shape;129;p16"/>
          <p:cNvCxnSpPr/>
          <p:nvPr/>
        </p:nvCxnSpPr>
        <p:spPr>
          <a:xfrm flipH="1" rot="10800000">
            <a:off x="3165775" y="0"/>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130" name="Google Shape;130;p16"/>
          <p:cNvCxnSpPr/>
          <p:nvPr/>
        </p:nvCxnSpPr>
        <p:spPr>
          <a:xfrm flipH="1" rot="10800000">
            <a:off x="5596275" y="4604400"/>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131" name="Google Shape;131;p16"/>
          <p:cNvCxnSpPr/>
          <p:nvPr/>
        </p:nvCxnSpPr>
        <p:spPr>
          <a:xfrm flipH="1" rot="10800000">
            <a:off x="7993800" y="300300"/>
            <a:ext cx="860400" cy="823200"/>
          </a:xfrm>
          <a:prstGeom prst="straightConnector1">
            <a:avLst/>
          </a:prstGeom>
          <a:noFill/>
          <a:ln cap="flat" cmpd="sng" w="9525">
            <a:solidFill>
              <a:schemeClr val="lt1"/>
            </a:solidFill>
            <a:prstDash val="solid"/>
            <a:round/>
            <a:headEnd len="med" w="med" type="none"/>
            <a:tailEnd len="med" w="med" type="none"/>
          </a:ln>
        </p:spPr>
      </p:cxnSp>
      <p:cxnSp>
        <p:nvCxnSpPr>
          <p:cNvPr id="132" name="Google Shape;132;p16"/>
          <p:cNvCxnSpPr/>
          <p:nvPr/>
        </p:nvCxnSpPr>
        <p:spPr>
          <a:xfrm flipH="1" rot="10800000">
            <a:off x="516600" y="625650"/>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133" name="Google Shape;133;p16"/>
          <p:cNvCxnSpPr/>
          <p:nvPr/>
        </p:nvCxnSpPr>
        <p:spPr>
          <a:xfrm flipH="1" rot="10800000">
            <a:off x="8528200" y="3083850"/>
            <a:ext cx="203400" cy="172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4" name="Shape 134"/>
        <p:cNvGrpSpPr/>
        <p:nvPr/>
      </p:nvGrpSpPr>
      <p:grpSpPr>
        <a:xfrm>
          <a:off x="0" y="0"/>
          <a:ext cx="0" cy="0"/>
          <a:chOff x="0" y="0"/>
          <a:chExt cx="0" cy="0"/>
        </a:xfrm>
      </p:grpSpPr>
      <p:sp>
        <p:nvSpPr>
          <p:cNvPr id="135" name="Google Shape;135;p17"/>
          <p:cNvSpPr txBox="1"/>
          <p:nvPr>
            <p:ph idx="1" type="subTitle"/>
          </p:nvPr>
        </p:nvSpPr>
        <p:spPr>
          <a:xfrm>
            <a:off x="1708225" y="2573300"/>
            <a:ext cx="2097900" cy="755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6" name="Google Shape;136;p17"/>
          <p:cNvSpPr txBox="1"/>
          <p:nvPr>
            <p:ph idx="2" type="subTitle"/>
          </p:nvPr>
        </p:nvSpPr>
        <p:spPr>
          <a:xfrm>
            <a:off x="5337325" y="2573300"/>
            <a:ext cx="2097900" cy="755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7" name="Google Shape;137;p17"/>
          <p:cNvSpPr txBox="1"/>
          <p:nvPr>
            <p:ph type="title"/>
          </p:nvPr>
        </p:nvSpPr>
        <p:spPr>
          <a:xfrm>
            <a:off x="2646000" y="540000"/>
            <a:ext cx="3852000" cy="450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cxnSp>
        <p:nvCxnSpPr>
          <p:cNvPr id="138" name="Google Shape;138;p17"/>
          <p:cNvCxnSpPr/>
          <p:nvPr/>
        </p:nvCxnSpPr>
        <p:spPr>
          <a:xfrm flipH="1" rot="10800000">
            <a:off x="270300" y="1403250"/>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139" name="Google Shape;139;p17"/>
          <p:cNvCxnSpPr/>
          <p:nvPr/>
        </p:nvCxnSpPr>
        <p:spPr>
          <a:xfrm flipH="1" rot="10800000">
            <a:off x="4673450" y="244230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140" name="Google Shape;140;p17"/>
          <p:cNvCxnSpPr/>
          <p:nvPr/>
        </p:nvCxnSpPr>
        <p:spPr>
          <a:xfrm flipH="1" rot="10800000">
            <a:off x="7669050" y="540000"/>
            <a:ext cx="812700" cy="812700"/>
          </a:xfrm>
          <a:prstGeom prst="straightConnector1">
            <a:avLst/>
          </a:prstGeom>
          <a:noFill/>
          <a:ln cap="flat" cmpd="sng" w="9525">
            <a:solidFill>
              <a:schemeClr val="lt1"/>
            </a:solidFill>
            <a:prstDash val="solid"/>
            <a:round/>
            <a:headEnd len="med" w="med" type="none"/>
            <a:tailEnd len="med" w="med" type="none"/>
          </a:ln>
        </p:spPr>
      </p:cxnSp>
      <p:cxnSp>
        <p:nvCxnSpPr>
          <p:cNvPr id="141" name="Google Shape;141;p17"/>
          <p:cNvCxnSpPr/>
          <p:nvPr/>
        </p:nvCxnSpPr>
        <p:spPr>
          <a:xfrm flipH="1" rot="10800000">
            <a:off x="8424000" y="257330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42" name="Google Shape;142;p17"/>
          <p:cNvCxnSpPr/>
          <p:nvPr/>
        </p:nvCxnSpPr>
        <p:spPr>
          <a:xfrm flipH="1" rot="10800000">
            <a:off x="6068225" y="18750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43" name="Google Shape;143;p17"/>
          <p:cNvCxnSpPr/>
          <p:nvPr/>
        </p:nvCxnSpPr>
        <p:spPr>
          <a:xfrm flipH="1" rot="10800000">
            <a:off x="900000" y="3092175"/>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44" name="Google Shape;144;p17"/>
          <p:cNvCxnSpPr/>
          <p:nvPr/>
        </p:nvCxnSpPr>
        <p:spPr>
          <a:xfrm flipH="1" rot="10800000">
            <a:off x="2967875" y="1403250"/>
            <a:ext cx="129600" cy="129600"/>
          </a:xfrm>
          <a:prstGeom prst="straightConnector1">
            <a:avLst/>
          </a:prstGeom>
          <a:noFill/>
          <a:ln cap="flat" cmpd="sng" w="9525">
            <a:solidFill>
              <a:schemeClr val="lt1"/>
            </a:solidFill>
            <a:prstDash val="solid"/>
            <a:round/>
            <a:headEnd len="med" w="med" type="none"/>
            <a:tailEnd len="med" w="med" type="none"/>
          </a:ln>
        </p:spPr>
      </p:cxnSp>
      <p:cxnSp>
        <p:nvCxnSpPr>
          <p:cNvPr id="145" name="Google Shape;145;p17"/>
          <p:cNvCxnSpPr/>
          <p:nvPr/>
        </p:nvCxnSpPr>
        <p:spPr>
          <a:xfrm flipH="1" rot="10800000">
            <a:off x="707988" y="285450"/>
            <a:ext cx="384000" cy="3840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p18"/>
          <p:cNvSpPr txBox="1"/>
          <p:nvPr>
            <p:ph type="title"/>
          </p:nvPr>
        </p:nvSpPr>
        <p:spPr>
          <a:xfrm>
            <a:off x="720000" y="540000"/>
            <a:ext cx="7704000" cy="450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48" name="Google Shape;148;p18"/>
          <p:cNvCxnSpPr/>
          <p:nvPr/>
        </p:nvCxnSpPr>
        <p:spPr>
          <a:xfrm flipH="1" rot="10800000">
            <a:off x="270300" y="713075"/>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149" name="Google Shape;149;p18"/>
          <p:cNvCxnSpPr/>
          <p:nvPr/>
        </p:nvCxnSpPr>
        <p:spPr>
          <a:xfrm flipH="1" rot="10800000">
            <a:off x="3836350" y="158660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150" name="Google Shape;150;p18"/>
          <p:cNvCxnSpPr/>
          <p:nvPr/>
        </p:nvCxnSpPr>
        <p:spPr>
          <a:xfrm flipH="1" rot="10800000">
            <a:off x="8628650" y="206175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51" name="Google Shape;151;p18"/>
          <p:cNvCxnSpPr/>
          <p:nvPr/>
        </p:nvCxnSpPr>
        <p:spPr>
          <a:xfrm flipH="1" rot="10800000">
            <a:off x="7193650" y="66575"/>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52" name="Google Shape;152;p18"/>
          <p:cNvCxnSpPr/>
          <p:nvPr/>
        </p:nvCxnSpPr>
        <p:spPr>
          <a:xfrm flipH="1" rot="10800000">
            <a:off x="44288" y="2499125"/>
            <a:ext cx="384000" cy="3840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3" name="Shape 153"/>
        <p:cNvGrpSpPr/>
        <p:nvPr/>
      </p:nvGrpSpPr>
      <p:grpSpPr>
        <a:xfrm>
          <a:off x="0" y="0"/>
          <a:ext cx="0" cy="0"/>
          <a:chOff x="0" y="0"/>
          <a:chExt cx="0" cy="0"/>
        </a:xfrm>
      </p:grpSpPr>
      <p:cxnSp>
        <p:nvCxnSpPr>
          <p:cNvPr id="154" name="Google Shape;154;p19"/>
          <p:cNvCxnSpPr/>
          <p:nvPr/>
        </p:nvCxnSpPr>
        <p:spPr>
          <a:xfrm flipH="1" rot="10800000">
            <a:off x="506600" y="455850"/>
            <a:ext cx="949200" cy="548100"/>
          </a:xfrm>
          <a:prstGeom prst="straightConnector1">
            <a:avLst/>
          </a:prstGeom>
          <a:noFill/>
          <a:ln cap="flat" cmpd="sng" w="9525">
            <a:solidFill>
              <a:schemeClr val="lt1"/>
            </a:solidFill>
            <a:prstDash val="solid"/>
            <a:round/>
            <a:headEnd len="med" w="med" type="none"/>
            <a:tailEnd len="med" w="med" type="none"/>
          </a:ln>
        </p:spPr>
      </p:cxnSp>
      <p:cxnSp>
        <p:nvCxnSpPr>
          <p:cNvPr id="155" name="Google Shape;155;p19"/>
          <p:cNvCxnSpPr/>
          <p:nvPr/>
        </p:nvCxnSpPr>
        <p:spPr>
          <a:xfrm flipH="1" rot="10800000">
            <a:off x="201550" y="3429825"/>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156" name="Google Shape;156;p19"/>
          <p:cNvCxnSpPr/>
          <p:nvPr/>
        </p:nvCxnSpPr>
        <p:spPr>
          <a:xfrm flipH="1" rot="10800000">
            <a:off x="2903650" y="73035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157" name="Google Shape;157;p19"/>
          <p:cNvCxnSpPr/>
          <p:nvPr/>
        </p:nvCxnSpPr>
        <p:spPr>
          <a:xfrm flipH="1" rot="10800000">
            <a:off x="5364538" y="362400"/>
            <a:ext cx="1272900" cy="735000"/>
          </a:xfrm>
          <a:prstGeom prst="straightConnector1">
            <a:avLst/>
          </a:prstGeom>
          <a:noFill/>
          <a:ln cap="flat" cmpd="sng" w="9525">
            <a:solidFill>
              <a:schemeClr val="lt1"/>
            </a:solidFill>
            <a:prstDash val="solid"/>
            <a:round/>
            <a:headEnd len="med" w="med" type="none"/>
            <a:tailEnd len="med" w="med" type="none"/>
          </a:ln>
        </p:spPr>
      </p:cxnSp>
      <p:cxnSp>
        <p:nvCxnSpPr>
          <p:cNvPr id="158" name="Google Shape;158;p19"/>
          <p:cNvCxnSpPr/>
          <p:nvPr/>
        </p:nvCxnSpPr>
        <p:spPr>
          <a:xfrm flipH="1" rot="10800000">
            <a:off x="8517975" y="2567775"/>
            <a:ext cx="785700" cy="473400"/>
          </a:xfrm>
          <a:prstGeom prst="straightConnector1">
            <a:avLst/>
          </a:prstGeom>
          <a:noFill/>
          <a:ln cap="flat" cmpd="sng" w="9525">
            <a:solidFill>
              <a:schemeClr val="lt1"/>
            </a:solidFill>
            <a:prstDash val="solid"/>
            <a:round/>
            <a:headEnd len="med" w="med" type="none"/>
            <a:tailEnd len="med" w="med" type="none"/>
          </a:ln>
        </p:spPr>
      </p:cxnSp>
      <p:cxnSp>
        <p:nvCxnSpPr>
          <p:cNvPr id="159" name="Google Shape;159;p19"/>
          <p:cNvCxnSpPr/>
          <p:nvPr/>
        </p:nvCxnSpPr>
        <p:spPr>
          <a:xfrm flipH="1" rot="10800000">
            <a:off x="3562475" y="3704325"/>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160" name="Google Shape;160;p19"/>
          <p:cNvCxnSpPr/>
          <p:nvPr/>
        </p:nvCxnSpPr>
        <p:spPr>
          <a:xfrm flipH="1" rot="10800000">
            <a:off x="6378550" y="2752575"/>
            <a:ext cx="180000" cy="103800"/>
          </a:xfrm>
          <a:prstGeom prst="straightConnector1">
            <a:avLst/>
          </a:prstGeom>
          <a:noFill/>
          <a:ln cap="flat" cmpd="sng" w="9525">
            <a:solidFill>
              <a:schemeClr val="lt1"/>
            </a:solidFill>
            <a:prstDash val="solid"/>
            <a:round/>
            <a:headEnd len="med" w="med" type="none"/>
            <a:tailEnd len="med" w="med" type="none"/>
          </a:ln>
        </p:spPr>
      </p:cxnSp>
      <p:cxnSp>
        <p:nvCxnSpPr>
          <p:cNvPr id="161" name="Google Shape;161;p19"/>
          <p:cNvCxnSpPr/>
          <p:nvPr/>
        </p:nvCxnSpPr>
        <p:spPr>
          <a:xfrm flipH="1" rot="10800000">
            <a:off x="8622825" y="352050"/>
            <a:ext cx="180000" cy="103800"/>
          </a:xfrm>
          <a:prstGeom prst="straightConnector1">
            <a:avLst/>
          </a:prstGeom>
          <a:noFill/>
          <a:ln cap="flat" cmpd="sng" w="9525">
            <a:solidFill>
              <a:schemeClr val="lt1"/>
            </a:solidFill>
            <a:prstDash val="solid"/>
            <a:round/>
            <a:headEnd len="med" w="med" type="none"/>
            <a:tailEnd len="med" w="med" type="none"/>
          </a:ln>
        </p:spPr>
      </p:cxnSp>
      <p:sp>
        <p:nvSpPr>
          <p:cNvPr id="162" name="Google Shape;162;p19"/>
          <p:cNvSpPr txBox="1"/>
          <p:nvPr>
            <p:ph idx="1" type="subTitle"/>
          </p:nvPr>
        </p:nvSpPr>
        <p:spPr>
          <a:xfrm>
            <a:off x="4574525" y="2571750"/>
            <a:ext cx="3852000" cy="2001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Char char="●"/>
              <a:defRPr sz="1600">
                <a:solidFill>
                  <a:schemeClr val="accent1"/>
                </a:solidFill>
              </a:defRPr>
            </a:lvl1pPr>
            <a:lvl2pPr lvl="1" rtl="0">
              <a:spcBef>
                <a:spcPts val="0"/>
              </a:spcBef>
              <a:spcAft>
                <a:spcPts val="0"/>
              </a:spcAft>
              <a:buSzPts val="16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63" name="Google Shape;163;p19"/>
          <p:cNvSpPr txBox="1"/>
          <p:nvPr>
            <p:ph type="title"/>
          </p:nvPr>
        </p:nvSpPr>
        <p:spPr>
          <a:xfrm>
            <a:off x="4574525" y="1513950"/>
            <a:ext cx="3077100" cy="105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4" name="Shape 164"/>
        <p:cNvGrpSpPr/>
        <p:nvPr/>
      </p:nvGrpSpPr>
      <p:grpSpPr>
        <a:xfrm>
          <a:off x="0" y="0"/>
          <a:ext cx="0" cy="0"/>
          <a:chOff x="0" y="0"/>
          <a:chExt cx="0" cy="0"/>
        </a:xfrm>
      </p:grpSpPr>
      <p:sp>
        <p:nvSpPr>
          <p:cNvPr id="165" name="Google Shape;165;p20"/>
          <p:cNvSpPr txBox="1"/>
          <p:nvPr>
            <p:ph type="title"/>
          </p:nvPr>
        </p:nvSpPr>
        <p:spPr>
          <a:xfrm>
            <a:off x="720000" y="1432950"/>
            <a:ext cx="3852000" cy="2277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166" name="Google Shape;166;p20"/>
          <p:cNvCxnSpPr/>
          <p:nvPr/>
        </p:nvCxnSpPr>
        <p:spPr>
          <a:xfrm flipH="1" rot="10800000">
            <a:off x="383850" y="3914550"/>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167" name="Google Shape;167;p20"/>
          <p:cNvCxnSpPr/>
          <p:nvPr/>
        </p:nvCxnSpPr>
        <p:spPr>
          <a:xfrm flipH="1" rot="10800000">
            <a:off x="2599975" y="371250"/>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168" name="Google Shape;168;p20"/>
          <p:cNvCxnSpPr/>
          <p:nvPr/>
        </p:nvCxnSpPr>
        <p:spPr>
          <a:xfrm flipH="1" rot="10800000">
            <a:off x="7416800" y="4117950"/>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169" name="Google Shape;169;p20"/>
          <p:cNvCxnSpPr/>
          <p:nvPr/>
        </p:nvCxnSpPr>
        <p:spPr>
          <a:xfrm flipH="1" rot="10800000">
            <a:off x="7993800" y="300300"/>
            <a:ext cx="860400" cy="823200"/>
          </a:xfrm>
          <a:prstGeom prst="straightConnector1">
            <a:avLst/>
          </a:prstGeom>
          <a:noFill/>
          <a:ln cap="flat" cmpd="sng" w="9525">
            <a:solidFill>
              <a:schemeClr val="lt1"/>
            </a:solidFill>
            <a:prstDash val="solid"/>
            <a:round/>
            <a:headEnd len="med" w="med" type="none"/>
            <a:tailEnd len="med" w="med" type="none"/>
          </a:ln>
        </p:spPr>
      </p:cxnSp>
      <p:cxnSp>
        <p:nvCxnSpPr>
          <p:cNvPr id="170" name="Google Shape;170;p20"/>
          <p:cNvCxnSpPr/>
          <p:nvPr/>
        </p:nvCxnSpPr>
        <p:spPr>
          <a:xfrm flipH="1" rot="10800000">
            <a:off x="450775" y="951000"/>
            <a:ext cx="203400" cy="172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1" name="Shape 171"/>
        <p:cNvGrpSpPr/>
        <p:nvPr/>
      </p:nvGrpSpPr>
      <p:grpSpPr>
        <a:xfrm>
          <a:off x="0" y="0"/>
          <a:ext cx="0" cy="0"/>
          <a:chOff x="0" y="0"/>
          <a:chExt cx="0" cy="0"/>
        </a:xfrm>
      </p:grpSpPr>
      <p:cxnSp>
        <p:nvCxnSpPr>
          <p:cNvPr id="172" name="Google Shape;172;p21"/>
          <p:cNvCxnSpPr/>
          <p:nvPr/>
        </p:nvCxnSpPr>
        <p:spPr>
          <a:xfrm flipH="1" rot="10800000">
            <a:off x="6488700" y="1822675"/>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173" name="Google Shape;173;p21"/>
          <p:cNvCxnSpPr/>
          <p:nvPr/>
        </p:nvCxnSpPr>
        <p:spPr>
          <a:xfrm flipH="1" rot="10800000">
            <a:off x="4337350" y="106055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174" name="Google Shape;174;p21"/>
          <p:cNvCxnSpPr/>
          <p:nvPr/>
        </p:nvCxnSpPr>
        <p:spPr>
          <a:xfrm flipH="1" rot="10800000">
            <a:off x="8424000" y="80030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75" name="Google Shape;175;p21"/>
          <p:cNvCxnSpPr/>
          <p:nvPr/>
        </p:nvCxnSpPr>
        <p:spPr>
          <a:xfrm flipH="1" rot="10800000">
            <a:off x="8232000" y="370995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76" name="Google Shape;176;p21"/>
          <p:cNvCxnSpPr/>
          <p:nvPr/>
        </p:nvCxnSpPr>
        <p:spPr>
          <a:xfrm flipH="1" rot="10800000">
            <a:off x="899988" y="76235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77" name="Google Shape;177;p21"/>
          <p:cNvCxnSpPr/>
          <p:nvPr/>
        </p:nvCxnSpPr>
        <p:spPr>
          <a:xfrm flipH="1" rot="10800000">
            <a:off x="1117063" y="409395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78" name="Google Shape;178;p21"/>
          <p:cNvCxnSpPr/>
          <p:nvPr/>
        </p:nvCxnSpPr>
        <p:spPr>
          <a:xfrm flipH="1" rot="10800000">
            <a:off x="5097175" y="3907850"/>
            <a:ext cx="258900" cy="258900"/>
          </a:xfrm>
          <a:prstGeom prst="straightConnector1">
            <a:avLst/>
          </a:prstGeom>
          <a:noFill/>
          <a:ln cap="flat" cmpd="sng" w="9525">
            <a:solidFill>
              <a:schemeClr val="lt1"/>
            </a:solidFill>
            <a:prstDash val="solid"/>
            <a:round/>
            <a:headEnd len="med" w="med" type="none"/>
            <a:tailEnd len="med" w="med" type="none"/>
          </a:ln>
        </p:spPr>
      </p:cxnSp>
      <p:sp>
        <p:nvSpPr>
          <p:cNvPr id="179" name="Google Shape;179;p21"/>
          <p:cNvSpPr txBox="1"/>
          <p:nvPr>
            <p:ph type="title"/>
          </p:nvPr>
        </p:nvSpPr>
        <p:spPr>
          <a:xfrm>
            <a:off x="720000" y="1816050"/>
            <a:ext cx="3852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0" name="Google Shape;180;p21"/>
          <p:cNvSpPr txBox="1"/>
          <p:nvPr>
            <p:ph idx="1" type="subTitle"/>
          </p:nvPr>
        </p:nvSpPr>
        <p:spPr>
          <a:xfrm>
            <a:off x="720000" y="2567775"/>
            <a:ext cx="3013500" cy="142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1" name="Shape 181"/>
        <p:cNvGrpSpPr/>
        <p:nvPr/>
      </p:nvGrpSpPr>
      <p:grpSpPr>
        <a:xfrm>
          <a:off x="0" y="0"/>
          <a:ext cx="0" cy="0"/>
          <a:chOff x="0" y="0"/>
          <a:chExt cx="0" cy="0"/>
        </a:xfrm>
      </p:grpSpPr>
      <p:cxnSp>
        <p:nvCxnSpPr>
          <p:cNvPr id="182" name="Google Shape;182;p22"/>
          <p:cNvCxnSpPr/>
          <p:nvPr/>
        </p:nvCxnSpPr>
        <p:spPr>
          <a:xfrm flipH="1" rot="10800000">
            <a:off x="270300" y="713075"/>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183" name="Google Shape;183;p22"/>
          <p:cNvCxnSpPr/>
          <p:nvPr/>
        </p:nvCxnSpPr>
        <p:spPr>
          <a:xfrm flipH="1" rot="10800000">
            <a:off x="4529400" y="57625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184" name="Google Shape;184;p22"/>
          <p:cNvCxnSpPr/>
          <p:nvPr/>
        </p:nvCxnSpPr>
        <p:spPr>
          <a:xfrm flipH="1" rot="10800000">
            <a:off x="8089950" y="304705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85" name="Google Shape;185;p22"/>
          <p:cNvCxnSpPr/>
          <p:nvPr/>
        </p:nvCxnSpPr>
        <p:spPr>
          <a:xfrm flipH="1" rot="10800000">
            <a:off x="7193650" y="66575"/>
            <a:ext cx="384000" cy="384000"/>
          </a:xfrm>
          <a:prstGeom prst="straightConnector1">
            <a:avLst/>
          </a:prstGeom>
          <a:noFill/>
          <a:ln cap="flat" cmpd="sng" w="9525">
            <a:solidFill>
              <a:schemeClr val="lt1"/>
            </a:solidFill>
            <a:prstDash val="solid"/>
            <a:round/>
            <a:headEnd len="med" w="med" type="none"/>
            <a:tailEnd len="med" w="med" type="none"/>
          </a:ln>
        </p:spPr>
      </p:cxnSp>
      <p:sp>
        <p:nvSpPr>
          <p:cNvPr id="186" name="Google Shape;186;p22"/>
          <p:cNvSpPr txBox="1"/>
          <p:nvPr>
            <p:ph idx="1" type="subTitle"/>
          </p:nvPr>
        </p:nvSpPr>
        <p:spPr>
          <a:xfrm>
            <a:off x="5626800" y="2470500"/>
            <a:ext cx="2797200" cy="90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7" name="Google Shape;187;p22"/>
          <p:cNvSpPr txBox="1"/>
          <p:nvPr>
            <p:ph type="title"/>
          </p:nvPr>
        </p:nvSpPr>
        <p:spPr>
          <a:xfrm>
            <a:off x="5492400" y="1425725"/>
            <a:ext cx="2931600" cy="1044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atin typeface="Nunito SemiBold"/>
                <a:ea typeface="Nunito SemiBold"/>
                <a:cs typeface="Nunito SemiBold"/>
                <a:sym typeface="Nunito SemiBold"/>
              </a:defRPr>
            </a:lvl2pPr>
            <a:lvl3pPr lvl="2" rtl="0">
              <a:spcBef>
                <a:spcPts val="0"/>
              </a:spcBef>
              <a:spcAft>
                <a:spcPts val="0"/>
              </a:spcAft>
              <a:buSzPts val="2800"/>
              <a:buNone/>
              <a:defRPr>
                <a:latin typeface="Nunito SemiBold"/>
                <a:ea typeface="Nunito SemiBold"/>
                <a:cs typeface="Nunito SemiBold"/>
                <a:sym typeface="Nunito SemiBold"/>
              </a:defRPr>
            </a:lvl3pPr>
            <a:lvl4pPr lvl="3" rtl="0">
              <a:spcBef>
                <a:spcPts val="0"/>
              </a:spcBef>
              <a:spcAft>
                <a:spcPts val="0"/>
              </a:spcAft>
              <a:buSzPts val="2800"/>
              <a:buNone/>
              <a:defRPr>
                <a:latin typeface="Nunito SemiBold"/>
                <a:ea typeface="Nunito SemiBold"/>
                <a:cs typeface="Nunito SemiBold"/>
                <a:sym typeface="Nunito SemiBold"/>
              </a:defRPr>
            </a:lvl4pPr>
            <a:lvl5pPr lvl="4" rtl="0">
              <a:spcBef>
                <a:spcPts val="0"/>
              </a:spcBef>
              <a:spcAft>
                <a:spcPts val="0"/>
              </a:spcAft>
              <a:buSzPts val="2800"/>
              <a:buNone/>
              <a:defRPr>
                <a:latin typeface="Nunito SemiBold"/>
                <a:ea typeface="Nunito SemiBold"/>
                <a:cs typeface="Nunito SemiBold"/>
                <a:sym typeface="Nunito SemiBold"/>
              </a:defRPr>
            </a:lvl5pPr>
            <a:lvl6pPr lvl="5" rtl="0">
              <a:spcBef>
                <a:spcPts val="0"/>
              </a:spcBef>
              <a:spcAft>
                <a:spcPts val="0"/>
              </a:spcAft>
              <a:buSzPts val="2800"/>
              <a:buNone/>
              <a:defRPr>
                <a:latin typeface="Nunito SemiBold"/>
                <a:ea typeface="Nunito SemiBold"/>
                <a:cs typeface="Nunito SemiBold"/>
                <a:sym typeface="Nunito SemiBold"/>
              </a:defRPr>
            </a:lvl6pPr>
            <a:lvl7pPr lvl="6" rtl="0">
              <a:spcBef>
                <a:spcPts val="0"/>
              </a:spcBef>
              <a:spcAft>
                <a:spcPts val="0"/>
              </a:spcAft>
              <a:buSzPts val="2800"/>
              <a:buNone/>
              <a:defRPr>
                <a:latin typeface="Nunito SemiBold"/>
                <a:ea typeface="Nunito SemiBold"/>
                <a:cs typeface="Nunito SemiBold"/>
                <a:sym typeface="Nunito SemiBold"/>
              </a:defRPr>
            </a:lvl7pPr>
            <a:lvl8pPr lvl="7" rtl="0">
              <a:spcBef>
                <a:spcPts val="0"/>
              </a:spcBef>
              <a:spcAft>
                <a:spcPts val="0"/>
              </a:spcAft>
              <a:buSzPts val="2800"/>
              <a:buNone/>
              <a:defRPr>
                <a:latin typeface="Nunito SemiBold"/>
                <a:ea typeface="Nunito SemiBold"/>
                <a:cs typeface="Nunito SemiBold"/>
                <a:sym typeface="Nunito SemiBold"/>
              </a:defRPr>
            </a:lvl8pPr>
            <a:lvl9pPr lvl="8" rtl="0">
              <a:spcBef>
                <a:spcPts val="0"/>
              </a:spcBef>
              <a:spcAft>
                <a:spcPts val="0"/>
              </a:spcAft>
              <a:buSzPts val="2800"/>
              <a:buNone/>
              <a:defRPr>
                <a:latin typeface="Nunito SemiBold"/>
                <a:ea typeface="Nunito SemiBold"/>
                <a:cs typeface="Nunito SemiBold"/>
                <a:sym typeface="Nunito SemiBold"/>
              </a:defRPr>
            </a:lvl9pPr>
          </a:lstStyle>
          <a:p/>
        </p:txBody>
      </p:sp>
      <p:cxnSp>
        <p:nvCxnSpPr>
          <p:cNvPr id="188" name="Google Shape;188;p22"/>
          <p:cNvCxnSpPr/>
          <p:nvPr/>
        </p:nvCxnSpPr>
        <p:spPr>
          <a:xfrm flipH="1" rot="10800000">
            <a:off x="6488700" y="1822675"/>
            <a:ext cx="629700" cy="6294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9" name="Shape 189"/>
        <p:cNvGrpSpPr/>
        <p:nvPr/>
      </p:nvGrpSpPr>
      <p:grpSpPr>
        <a:xfrm>
          <a:off x="0" y="0"/>
          <a:ext cx="0" cy="0"/>
          <a:chOff x="0" y="0"/>
          <a:chExt cx="0" cy="0"/>
        </a:xfrm>
      </p:grpSpPr>
      <p:sp>
        <p:nvSpPr>
          <p:cNvPr id="190" name="Google Shape;190;p23"/>
          <p:cNvSpPr txBox="1"/>
          <p:nvPr>
            <p:ph hasCustomPrompt="1" type="title"/>
          </p:nvPr>
        </p:nvSpPr>
        <p:spPr>
          <a:xfrm>
            <a:off x="900000" y="990000"/>
            <a:ext cx="73440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9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1" name="Google Shape;191;p23"/>
          <p:cNvSpPr txBox="1"/>
          <p:nvPr>
            <p:ph idx="1" type="subTitle"/>
          </p:nvPr>
        </p:nvSpPr>
        <p:spPr>
          <a:xfrm>
            <a:off x="900000" y="2953500"/>
            <a:ext cx="7344000" cy="75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600">
                <a:solidFill>
                  <a:schemeClr val="accent1"/>
                </a:solidFill>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92" name="Google Shape;192;p23"/>
          <p:cNvCxnSpPr/>
          <p:nvPr/>
        </p:nvCxnSpPr>
        <p:spPr>
          <a:xfrm flipH="1" rot="10800000">
            <a:off x="1512225" y="4104825"/>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193" name="Google Shape;193;p23"/>
          <p:cNvCxnSpPr/>
          <p:nvPr/>
        </p:nvCxnSpPr>
        <p:spPr>
          <a:xfrm flipH="1" rot="10800000">
            <a:off x="2161275" y="326550"/>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194" name="Google Shape;194;p23"/>
          <p:cNvCxnSpPr/>
          <p:nvPr/>
        </p:nvCxnSpPr>
        <p:spPr>
          <a:xfrm flipH="1" rot="10800000">
            <a:off x="5596275" y="4604400"/>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195" name="Google Shape;195;p23"/>
          <p:cNvCxnSpPr/>
          <p:nvPr/>
        </p:nvCxnSpPr>
        <p:spPr>
          <a:xfrm flipH="1" rot="10800000">
            <a:off x="7993800" y="300300"/>
            <a:ext cx="860400" cy="823200"/>
          </a:xfrm>
          <a:prstGeom prst="straightConnector1">
            <a:avLst/>
          </a:prstGeom>
          <a:noFill/>
          <a:ln cap="flat" cmpd="sng" w="9525">
            <a:solidFill>
              <a:schemeClr val="lt1"/>
            </a:solidFill>
            <a:prstDash val="solid"/>
            <a:round/>
            <a:headEnd len="med" w="med" type="none"/>
            <a:tailEnd len="med" w="med" type="none"/>
          </a:ln>
        </p:spPr>
      </p:cxnSp>
      <p:cxnSp>
        <p:nvCxnSpPr>
          <p:cNvPr id="196" name="Google Shape;196;p23"/>
          <p:cNvCxnSpPr/>
          <p:nvPr/>
        </p:nvCxnSpPr>
        <p:spPr>
          <a:xfrm flipH="1" rot="10800000">
            <a:off x="516600" y="625650"/>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197" name="Google Shape;197;p23"/>
          <p:cNvCxnSpPr/>
          <p:nvPr/>
        </p:nvCxnSpPr>
        <p:spPr>
          <a:xfrm flipH="1" rot="10800000">
            <a:off x="8605275" y="3244650"/>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198" name="Google Shape;198;p23"/>
          <p:cNvCxnSpPr/>
          <p:nvPr/>
        </p:nvCxnSpPr>
        <p:spPr>
          <a:xfrm flipH="1" rot="10800000">
            <a:off x="221700" y="2656950"/>
            <a:ext cx="498300" cy="4269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99" name="Shape 19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200" name="Shape 200"/>
        <p:cNvGrpSpPr/>
        <p:nvPr/>
      </p:nvGrpSpPr>
      <p:grpSpPr>
        <a:xfrm>
          <a:off x="0" y="0"/>
          <a:ext cx="0" cy="0"/>
          <a:chOff x="0" y="0"/>
          <a:chExt cx="0" cy="0"/>
        </a:xfrm>
      </p:grpSpPr>
      <p:sp>
        <p:nvSpPr>
          <p:cNvPr id="201" name="Google Shape;201;p25"/>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Nunito SemiBold"/>
                <a:ea typeface="Nunito SemiBold"/>
                <a:cs typeface="Nunito SemiBold"/>
                <a:sym typeface="Nunito SemiBold"/>
              </a:defRPr>
            </a:lvl2pPr>
            <a:lvl3pPr lvl="2" rtl="0">
              <a:spcBef>
                <a:spcPts val="0"/>
              </a:spcBef>
              <a:spcAft>
                <a:spcPts val="0"/>
              </a:spcAft>
              <a:buSzPts val="2800"/>
              <a:buNone/>
              <a:defRPr>
                <a:latin typeface="Nunito SemiBold"/>
                <a:ea typeface="Nunito SemiBold"/>
                <a:cs typeface="Nunito SemiBold"/>
                <a:sym typeface="Nunito SemiBold"/>
              </a:defRPr>
            </a:lvl3pPr>
            <a:lvl4pPr lvl="3" rtl="0">
              <a:spcBef>
                <a:spcPts val="0"/>
              </a:spcBef>
              <a:spcAft>
                <a:spcPts val="0"/>
              </a:spcAft>
              <a:buSzPts val="2800"/>
              <a:buNone/>
              <a:defRPr>
                <a:latin typeface="Nunito SemiBold"/>
                <a:ea typeface="Nunito SemiBold"/>
                <a:cs typeface="Nunito SemiBold"/>
                <a:sym typeface="Nunito SemiBold"/>
              </a:defRPr>
            </a:lvl4pPr>
            <a:lvl5pPr lvl="4" rtl="0">
              <a:spcBef>
                <a:spcPts val="0"/>
              </a:spcBef>
              <a:spcAft>
                <a:spcPts val="0"/>
              </a:spcAft>
              <a:buSzPts val="2800"/>
              <a:buNone/>
              <a:defRPr>
                <a:latin typeface="Nunito SemiBold"/>
                <a:ea typeface="Nunito SemiBold"/>
                <a:cs typeface="Nunito SemiBold"/>
                <a:sym typeface="Nunito SemiBold"/>
              </a:defRPr>
            </a:lvl5pPr>
            <a:lvl6pPr lvl="5" rtl="0">
              <a:spcBef>
                <a:spcPts val="0"/>
              </a:spcBef>
              <a:spcAft>
                <a:spcPts val="0"/>
              </a:spcAft>
              <a:buSzPts val="2800"/>
              <a:buNone/>
              <a:defRPr>
                <a:latin typeface="Nunito SemiBold"/>
                <a:ea typeface="Nunito SemiBold"/>
                <a:cs typeface="Nunito SemiBold"/>
                <a:sym typeface="Nunito SemiBold"/>
              </a:defRPr>
            </a:lvl6pPr>
            <a:lvl7pPr lvl="6" rtl="0">
              <a:spcBef>
                <a:spcPts val="0"/>
              </a:spcBef>
              <a:spcAft>
                <a:spcPts val="0"/>
              </a:spcAft>
              <a:buSzPts val="2800"/>
              <a:buNone/>
              <a:defRPr>
                <a:latin typeface="Nunito SemiBold"/>
                <a:ea typeface="Nunito SemiBold"/>
                <a:cs typeface="Nunito SemiBold"/>
                <a:sym typeface="Nunito SemiBold"/>
              </a:defRPr>
            </a:lvl7pPr>
            <a:lvl8pPr lvl="7" rtl="0">
              <a:spcBef>
                <a:spcPts val="0"/>
              </a:spcBef>
              <a:spcAft>
                <a:spcPts val="0"/>
              </a:spcAft>
              <a:buSzPts val="2800"/>
              <a:buNone/>
              <a:defRPr>
                <a:latin typeface="Nunito SemiBold"/>
                <a:ea typeface="Nunito SemiBold"/>
                <a:cs typeface="Nunito SemiBold"/>
                <a:sym typeface="Nunito SemiBold"/>
              </a:defRPr>
            </a:lvl8pPr>
            <a:lvl9pPr lvl="8" rtl="0">
              <a:spcBef>
                <a:spcPts val="0"/>
              </a:spcBef>
              <a:spcAft>
                <a:spcPts val="0"/>
              </a:spcAft>
              <a:buSzPts val="2800"/>
              <a:buNone/>
              <a:defRPr>
                <a:latin typeface="Nunito SemiBold"/>
                <a:ea typeface="Nunito SemiBold"/>
                <a:cs typeface="Nunito SemiBold"/>
                <a:sym typeface="Nunito SemiBold"/>
              </a:defRPr>
            </a:lvl9pPr>
          </a:lstStyle>
          <a:p/>
        </p:txBody>
      </p:sp>
      <p:sp>
        <p:nvSpPr>
          <p:cNvPr id="202" name="Google Shape;202;p25"/>
          <p:cNvSpPr txBox="1"/>
          <p:nvPr>
            <p:ph idx="1" type="subTitle"/>
          </p:nvPr>
        </p:nvSpPr>
        <p:spPr>
          <a:xfrm>
            <a:off x="720000" y="1339725"/>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3" name="Google Shape;203;p25"/>
          <p:cNvSpPr txBox="1"/>
          <p:nvPr>
            <p:ph idx="2" type="subTitle"/>
          </p:nvPr>
        </p:nvSpPr>
        <p:spPr>
          <a:xfrm>
            <a:off x="720000" y="1551050"/>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4" name="Google Shape;204;p25"/>
          <p:cNvSpPr txBox="1"/>
          <p:nvPr>
            <p:ph idx="3" type="subTitle"/>
          </p:nvPr>
        </p:nvSpPr>
        <p:spPr>
          <a:xfrm>
            <a:off x="720000" y="2044850"/>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5" name="Google Shape;205;p25"/>
          <p:cNvSpPr txBox="1"/>
          <p:nvPr>
            <p:ph idx="4" type="subTitle"/>
          </p:nvPr>
        </p:nvSpPr>
        <p:spPr>
          <a:xfrm>
            <a:off x="720000" y="2256175"/>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6" name="Google Shape;206;p25"/>
          <p:cNvSpPr txBox="1"/>
          <p:nvPr>
            <p:ph idx="5" type="subTitle"/>
          </p:nvPr>
        </p:nvSpPr>
        <p:spPr>
          <a:xfrm>
            <a:off x="720000" y="2749975"/>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7" name="Google Shape;207;p25"/>
          <p:cNvSpPr txBox="1"/>
          <p:nvPr>
            <p:ph idx="6" type="subTitle"/>
          </p:nvPr>
        </p:nvSpPr>
        <p:spPr>
          <a:xfrm>
            <a:off x="720000" y="2961300"/>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8" name="Google Shape;208;p25"/>
          <p:cNvSpPr txBox="1"/>
          <p:nvPr>
            <p:ph idx="7" type="subTitle"/>
          </p:nvPr>
        </p:nvSpPr>
        <p:spPr>
          <a:xfrm>
            <a:off x="720000" y="3404225"/>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9" name="Google Shape;209;p25"/>
          <p:cNvSpPr txBox="1"/>
          <p:nvPr>
            <p:ph idx="8" type="subTitle"/>
          </p:nvPr>
        </p:nvSpPr>
        <p:spPr>
          <a:xfrm>
            <a:off x="720000" y="3615550"/>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0" name="Google Shape;210;p25"/>
          <p:cNvSpPr txBox="1"/>
          <p:nvPr>
            <p:ph idx="9" type="subTitle"/>
          </p:nvPr>
        </p:nvSpPr>
        <p:spPr>
          <a:xfrm>
            <a:off x="720000" y="4058475"/>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1" name="Google Shape;211;p25"/>
          <p:cNvSpPr txBox="1"/>
          <p:nvPr>
            <p:ph idx="13" type="subTitle"/>
          </p:nvPr>
        </p:nvSpPr>
        <p:spPr>
          <a:xfrm>
            <a:off x="720000" y="4269800"/>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12" name="Google Shape;212;p25"/>
          <p:cNvCxnSpPr/>
          <p:nvPr/>
        </p:nvCxnSpPr>
        <p:spPr>
          <a:xfrm flipH="1" rot="10800000">
            <a:off x="0" y="3786975"/>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213" name="Google Shape;213;p25"/>
          <p:cNvCxnSpPr/>
          <p:nvPr/>
        </p:nvCxnSpPr>
        <p:spPr>
          <a:xfrm flipH="1" rot="10800000">
            <a:off x="5817500" y="3359975"/>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214" name="Google Shape;214;p25"/>
          <p:cNvCxnSpPr/>
          <p:nvPr/>
        </p:nvCxnSpPr>
        <p:spPr>
          <a:xfrm flipH="1" rot="10800000">
            <a:off x="5596275" y="4604400"/>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215" name="Google Shape;215;p25"/>
          <p:cNvCxnSpPr/>
          <p:nvPr/>
        </p:nvCxnSpPr>
        <p:spPr>
          <a:xfrm flipH="1" rot="10800000">
            <a:off x="5675250" y="237150"/>
            <a:ext cx="715500" cy="605700"/>
          </a:xfrm>
          <a:prstGeom prst="straightConnector1">
            <a:avLst/>
          </a:prstGeom>
          <a:noFill/>
          <a:ln cap="flat" cmpd="sng" w="9525">
            <a:solidFill>
              <a:schemeClr val="lt1"/>
            </a:solidFill>
            <a:prstDash val="solid"/>
            <a:round/>
            <a:headEnd len="med" w="med" type="none"/>
            <a:tailEnd len="med" w="med" type="none"/>
          </a:ln>
        </p:spPr>
      </p:cxnSp>
      <p:cxnSp>
        <p:nvCxnSpPr>
          <p:cNvPr id="216" name="Google Shape;216;p25"/>
          <p:cNvCxnSpPr/>
          <p:nvPr/>
        </p:nvCxnSpPr>
        <p:spPr>
          <a:xfrm flipH="1" rot="10800000">
            <a:off x="516600" y="625650"/>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217" name="Google Shape;217;p25"/>
          <p:cNvCxnSpPr/>
          <p:nvPr/>
        </p:nvCxnSpPr>
        <p:spPr>
          <a:xfrm flipH="1" rot="10800000">
            <a:off x="7016125" y="4721400"/>
            <a:ext cx="203400" cy="172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3">
    <p:spTree>
      <p:nvGrpSpPr>
        <p:cNvPr id="218" name="Shape 218"/>
        <p:cNvGrpSpPr/>
        <p:nvPr/>
      </p:nvGrpSpPr>
      <p:grpSpPr>
        <a:xfrm>
          <a:off x="0" y="0"/>
          <a:ext cx="0" cy="0"/>
          <a:chOff x="0" y="0"/>
          <a:chExt cx="0" cy="0"/>
        </a:xfrm>
      </p:grpSpPr>
      <p:sp>
        <p:nvSpPr>
          <p:cNvPr id="219" name="Google Shape;219;p26"/>
          <p:cNvSpPr txBox="1"/>
          <p:nvPr>
            <p:ph idx="1" type="subTitle"/>
          </p:nvPr>
        </p:nvSpPr>
        <p:spPr>
          <a:xfrm>
            <a:off x="2102550" y="1701100"/>
            <a:ext cx="4938900" cy="99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0" name="Google Shape;220;p26"/>
          <p:cNvSpPr txBox="1"/>
          <p:nvPr>
            <p:ph type="title"/>
          </p:nvPr>
        </p:nvSpPr>
        <p:spPr>
          <a:xfrm>
            <a:off x="3106200" y="2700000"/>
            <a:ext cx="2931600" cy="82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600"/>
            </a:lvl1pPr>
            <a:lvl2pPr lvl="1" rtl="0" algn="ctr">
              <a:spcBef>
                <a:spcPts val="0"/>
              </a:spcBef>
              <a:spcAft>
                <a:spcPts val="0"/>
              </a:spcAft>
              <a:buSzPts val="2800"/>
              <a:buNone/>
              <a:defRPr>
                <a:latin typeface="Nunito SemiBold"/>
                <a:ea typeface="Nunito SemiBold"/>
                <a:cs typeface="Nunito SemiBold"/>
                <a:sym typeface="Nunito SemiBold"/>
              </a:defRPr>
            </a:lvl2pPr>
            <a:lvl3pPr lvl="2" rtl="0" algn="ctr">
              <a:spcBef>
                <a:spcPts val="0"/>
              </a:spcBef>
              <a:spcAft>
                <a:spcPts val="0"/>
              </a:spcAft>
              <a:buSzPts val="2800"/>
              <a:buNone/>
              <a:defRPr>
                <a:latin typeface="Nunito SemiBold"/>
                <a:ea typeface="Nunito SemiBold"/>
                <a:cs typeface="Nunito SemiBold"/>
                <a:sym typeface="Nunito SemiBold"/>
              </a:defRPr>
            </a:lvl3pPr>
            <a:lvl4pPr lvl="3" rtl="0" algn="ctr">
              <a:spcBef>
                <a:spcPts val="0"/>
              </a:spcBef>
              <a:spcAft>
                <a:spcPts val="0"/>
              </a:spcAft>
              <a:buSzPts val="2800"/>
              <a:buNone/>
              <a:defRPr>
                <a:latin typeface="Nunito SemiBold"/>
                <a:ea typeface="Nunito SemiBold"/>
                <a:cs typeface="Nunito SemiBold"/>
                <a:sym typeface="Nunito SemiBold"/>
              </a:defRPr>
            </a:lvl4pPr>
            <a:lvl5pPr lvl="4" rtl="0" algn="ctr">
              <a:spcBef>
                <a:spcPts val="0"/>
              </a:spcBef>
              <a:spcAft>
                <a:spcPts val="0"/>
              </a:spcAft>
              <a:buSzPts val="2800"/>
              <a:buNone/>
              <a:defRPr>
                <a:latin typeface="Nunito SemiBold"/>
                <a:ea typeface="Nunito SemiBold"/>
                <a:cs typeface="Nunito SemiBold"/>
                <a:sym typeface="Nunito SemiBold"/>
              </a:defRPr>
            </a:lvl5pPr>
            <a:lvl6pPr lvl="5" rtl="0" algn="ctr">
              <a:spcBef>
                <a:spcPts val="0"/>
              </a:spcBef>
              <a:spcAft>
                <a:spcPts val="0"/>
              </a:spcAft>
              <a:buSzPts val="2800"/>
              <a:buNone/>
              <a:defRPr>
                <a:latin typeface="Nunito SemiBold"/>
                <a:ea typeface="Nunito SemiBold"/>
                <a:cs typeface="Nunito SemiBold"/>
                <a:sym typeface="Nunito SemiBold"/>
              </a:defRPr>
            </a:lvl6pPr>
            <a:lvl7pPr lvl="6" rtl="0" algn="ctr">
              <a:spcBef>
                <a:spcPts val="0"/>
              </a:spcBef>
              <a:spcAft>
                <a:spcPts val="0"/>
              </a:spcAft>
              <a:buSzPts val="2800"/>
              <a:buNone/>
              <a:defRPr>
                <a:latin typeface="Nunito SemiBold"/>
                <a:ea typeface="Nunito SemiBold"/>
                <a:cs typeface="Nunito SemiBold"/>
                <a:sym typeface="Nunito SemiBold"/>
              </a:defRPr>
            </a:lvl7pPr>
            <a:lvl8pPr lvl="7" rtl="0" algn="ctr">
              <a:spcBef>
                <a:spcPts val="0"/>
              </a:spcBef>
              <a:spcAft>
                <a:spcPts val="0"/>
              </a:spcAft>
              <a:buSzPts val="2800"/>
              <a:buNone/>
              <a:defRPr>
                <a:latin typeface="Nunito SemiBold"/>
                <a:ea typeface="Nunito SemiBold"/>
                <a:cs typeface="Nunito SemiBold"/>
                <a:sym typeface="Nunito SemiBold"/>
              </a:defRPr>
            </a:lvl8pPr>
            <a:lvl9pPr lvl="8" rtl="0" algn="ctr">
              <a:spcBef>
                <a:spcPts val="0"/>
              </a:spcBef>
              <a:spcAft>
                <a:spcPts val="0"/>
              </a:spcAft>
              <a:buSzPts val="2800"/>
              <a:buNone/>
              <a:defRPr>
                <a:latin typeface="Nunito SemiBold"/>
                <a:ea typeface="Nunito SemiBold"/>
                <a:cs typeface="Nunito SemiBold"/>
                <a:sym typeface="Nunito SemiBold"/>
              </a:defRPr>
            </a:lvl9pPr>
          </a:lstStyle>
          <a:p/>
        </p:txBody>
      </p:sp>
      <p:cxnSp>
        <p:nvCxnSpPr>
          <p:cNvPr id="221" name="Google Shape;221;p26"/>
          <p:cNvCxnSpPr/>
          <p:nvPr/>
        </p:nvCxnSpPr>
        <p:spPr>
          <a:xfrm flipH="1" rot="10800000">
            <a:off x="1463763" y="2599325"/>
            <a:ext cx="384000" cy="3840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4">
    <p:spTree>
      <p:nvGrpSpPr>
        <p:cNvPr id="222" name="Shape 222"/>
        <p:cNvGrpSpPr/>
        <p:nvPr/>
      </p:nvGrpSpPr>
      <p:grpSpPr>
        <a:xfrm>
          <a:off x="0" y="0"/>
          <a:ext cx="0" cy="0"/>
          <a:chOff x="0" y="0"/>
          <a:chExt cx="0" cy="0"/>
        </a:xfrm>
      </p:grpSpPr>
      <p:sp>
        <p:nvSpPr>
          <p:cNvPr id="223" name="Google Shape;223;p27"/>
          <p:cNvSpPr txBox="1"/>
          <p:nvPr>
            <p:ph type="title"/>
          </p:nvPr>
        </p:nvSpPr>
        <p:spPr>
          <a:xfrm>
            <a:off x="720000" y="1816050"/>
            <a:ext cx="3852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224" name="Shape 224"/>
        <p:cNvGrpSpPr/>
        <p:nvPr/>
      </p:nvGrpSpPr>
      <p:grpSpPr>
        <a:xfrm>
          <a:off x="0" y="0"/>
          <a:ext cx="0" cy="0"/>
          <a:chOff x="0" y="0"/>
          <a:chExt cx="0" cy="0"/>
        </a:xfrm>
      </p:grpSpPr>
      <p:sp>
        <p:nvSpPr>
          <p:cNvPr id="225" name="Google Shape;225;p28"/>
          <p:cNvSpPr txBox="1"/>
          <p:nvPr>
            <p:ph idx="1" type="subTitle"/>
          </p:nvPr>
        </p:nvSpPr>
        <p:spPr>
          <a:xfrm>
            <a:off x="720000" y="2179250"/>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6" name="Google Shape;226;p28"/>
          <p:cNvSpPr txBox="1"/>
          <p:nvPr>
            <p:ph idx="2" type="subTitle"/>
          </p:nvPr>
        </p:nvSpPr>
        <p:spPr>
          <a:xfrm>
            <a:off x="3456300" y="2179250"/>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p28"/>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8" name="Google Shape;228;p28"/>
          <p:cNvSpPr txBox="1"/>
          <p:nvPr>
            <p:ph idx="3" type="subTitle"/>
          </p:nvPr>
        </p:nvSpPr>
        <p:spPr>
          <a:xfrm>
            <a:off x="6192600" y="2179250"/>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9" name="Google Shape;229;p28"/>
          <p:cNvSpPr txBox="1"/>
          <p:nvPr>
            <p:ph idx="4" type="subTitle"/>
          </p:nvPr>
        </p:nvSpPr>
        <p:spPr>
          <a:xfrm>
            <a:off x="720025" y="1832675"/>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0" name="Google Shape;230;p28"/>
          <p:cNvSpPr txBox="1"/>
          <p:nvPr>
            <p:ph idx="5" type="subTitle"/>
          </p:nvPr>
        </p:nvSpPr>
        <p:spPr>
          <a:xfrm>
            <a:off x="3456300" y="1832675"/>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1" name="Google Shape;231;p28"/>
          <p:cNvSpPr txBox="1"/>
          <p:nvPr>
            <p:ph idx="6" type="subTitle"/>
          </p:nvPr>
        </p:nvSpPr>
        <p:spPr>
          <a:xfrm>
            <a:off x="6192600" y="1832675"/>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2" name="Google Shape;232;p28"/>
          <p:cNvSpPr txBox="1"/>
          <p:nvPr>
            <p:ph idx="7" type="subTitle"/>
          </p:nvPr>
        </p:nvSpPr>
        <p:spPr>
          <a:xfrm>
            <a:off x="720000" y="3469075"/>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3" name="Google Shape;233;p28"/>
          <p:cNvSpPr txBox="1"/>
          <p:nvPr>
            <p:ph idx="8" type="subTitle"/>
          </p:nvPr>
        </p:nvSpPr>
        <p:spPr>
          <a:xfrm>
            <a:off x="3456300" y="3469075"/>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4" name="Google Shape;234;p28"/>
          <p:cNvSpPr txBox="1"/>
          <p:nvPr>
            <p:ph idx="9" type="subTitle"/>
          </p:nvPr>
        </p:nvSpPr>
        <p:spPr>
          <a:xfrm>
            <a:off x="6192600" y="3469075"/>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5" name="Google Shape;235;p28"/>
          <p:cNvSpPr txBox="1"/>
          <p:nvPr>
            <p:ph idx="13" type="subTitle"/>
          </p:nvPr>
        </p:nvSpPr>
        <p:spPr>
          <a:xfrm>
            <a:off x="720025" y="3122500"/>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6" name="Google Shape;236;p28"/>
          <p:cNvSpPr txBox="1"/>
          <p:nvPr>
            <p:ph idx="14" type="subTitle"/>
          </p:nvPr>
        </p:nvSpPr>
        <p:spPr>
          <a:xfrm>
            <a:off x="3456300" y="3122500"/>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7" name="Google Shape;237;p28"/>
          <p:cNvSpPr txBox="1"/>
          <p:nvPr>
            <p:ph idx="15" type="subTitle"/>
          </p:nvPr>
        </p:nvSpPr>
        <p:spPr>
          <a:xfrm>
            <a:off x="6192600" y="3122500"/>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238" name="Google Shape;238;p28"/>
          <p:cNvCxnSpPr/>
          <p:nvPr/>
        </p:nvCxnSpPr>
        <p:spPr>
          <a:xfrm flipH="1" rot="10800000">
            <a:off x="590550" y="1832675"/>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239" name="Google Shape;239;p28"/>
          <p:cNvCxnSpPr/>
          <p:nvPr/>
        </p:nvCxnSpPr>
        <p:spPr>
          <a:xfrm flipH="1" rot="10800000">
            <a:off x="3926225" y="4529875"/>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240" name="Google Shape;240;p28"/>
          <p:cNvCxnSpPr/>
          <p:nvPr/>
        </p:nvCxnSpPr>
        <p:spPr>
          <a:xfrm flipH="1" rot="10800000">
            <a:off x="375700" y="4281125"/>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241" name="Google Shape;241;p28"/>
          <p:cNvCxnSpPr/>
          <p:nvPr/>
        </p:nvCxnSpPr>
        <p:spPr>
          <a:xfrm flipH="1" rot="10800000">
            <a:off x="5687700" y="2992900"/>
            <a:ext cx="129600" cy="129600"/>
          </a:xfrm>
          <a:prstGeom prst="straightConnector1">
            <a:avLst/>
          </a:prstGeom>
          <a:noFill/>
          <a:ln cap="flat" cmpd="sng" w="9525">
            <a:solidFill>
              <a:schemeClr val="lt1"/>
            </a:solidFill>
            <a:prstDash val="solid"/>
            <a:round/>
            <a:headEnd len="med" w="med" type="none"/>
            <a:tailEnd len="med" w="med" type="none"/>
          </a:ln>
        </p:spPr>
      </p:cxnSp>
      <p:cxnSp>
        <p:nvCxnSpPr>
          <p:cNvPr id="242" name="Google Shape;242;p28"/>
          <p:cNvCxnSpPr/>
          <p:nvPr/>
        </p:nvCxnSpPr>
        <p:spPr>
          <a:xfrm flipH="1" rot="10800000">
            <a:off x="8468038" y="441240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243" name="Google Shape;243;p28"/>
          <p:cNvCxnSpPr/>
          <p:nvPr/>
        </p:nvCxnSpPr>
        <p:spPr>
          <a:xfrm flipH="1" rot="10800000">
            <a:off x="3619763" y="356300"/>
            <a:ext cx="921000" cy="921000"/>
          </a:xfrm>
          <a:prstGeom prst="straightConnector1">
            <a:avLst/>
          </a:prstGeom>
          <a:noFill/>
          <a:ln cap="flat" cmpd="sng" w="9525">
            <a:solidFill>
              <a:schemeClr val="lt1"/>
            </a:solidFill>
            <a:prstDash val="solid"/>
            <a:round/>
            <a:headEnd len="med" w="med" type="none"/>
            <a:tailEnd len="med" w="med" type="none"/>
          </a:ln>
        </p:spPr>
      </p:cxnSp>
      <p:cxnSp>
        <p:nvCxnSpPr>
          <p:cNvPr id="244" name="Google Shape;244;p28"/>
          <p:cNvCxnSpPr/>
          <p:nvPr/>
        </p:nvCxnSpPr>
        <p:spPr>
          <a:xfrm flipH="1" rot="10800000">
            <a:off x="2924475" y="2626850"/>
            <a:ext cx="308100" cy="3081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5">
    <p:spTree>
      <p:nvGrpSpPr>
        <p:cNvPr id="245" name="Shape 245"/>
        <p:cNvGrpSpPr/>
        <p:nvPr/>
      </p:nvGrpSpPr>
      <p:grpSpPr>
        <a:xfrm>
          <a:off x="0" y="0"/>
          <a:ext cx="0" cy="0"/>
          <a:chOff x="0" y="0"/>
          <a:chExt cx="0" cy="0"/>
        </a:xfrm>
      </p:grpSpPr>
      <p:sp>
        <p:nvSpPr>
          <p:cNvPr id="246" name="Google Shape;246;p29"/>
          <p:cNvSpPr txBox="1"/>
          <p:nvPr>
            <p:ph idx="1" type="subTitle"/>
          </p:nvPr>
        </p:nvSpPr>
        <p:spPr>
          <a:xfrm>
            <a:off x="4574525" y="2567775"/>
            <a:ext cx="3274200" cy="142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47" name="Google Shape;247;p29"/>
          <p:cNvCxnSpPr/>
          <p:nvPr/>
        </p:nvCxnSpPr>
        <p:spPr>
          <a:xfrm flipH="1" rot="10800000">
            <a:off x="114175" y="1307525"/>
            <a:ext cx="949200" cy="548100"/>
          </a:xfrm>
          <a:prstGeom prst="straightConnector1">
            <a:avLst/>
          </a:prstGeom>
          <a:noFill/>
          <a:ln cap="flat" cmpd="sng" w="9525">
            <a:solidFill>
              <a:schemeClr val="lt1"/>
            </a:solidFill>
            <a:prstDash val="solid"/>
            <a:round/>
            <a:headEnd len="med" w="med" type="none"/>
            <a:tailEnd len="med" w="med" type="none"/>
          </a:ln>
        </p:spPr>
      </p:cxnSp>
      <p:cxnSp>
        <p:nvCxnSpPr>
          <p:cNvPr id="248" name="Google Shape;248;p29"/>
          <p:cNvCxnSpPr/>
          <p:nvPr/>
        </p:nvCxnSpPr>
        <p:spPr>
          <a:xfrm flipH="1" rot="10800000">
            <a:off x="244500" y="4081125"/>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49" name="Google Shape;249;p29"/>
          <p:cNvCxnSpPr/>
          <p:nvPr/>
        </p:nvCxnSpPr>
        <p:spPr>
          <a:xfrm flipH="1" rot="10800000">
            <a:off x="6378550" y="446715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50" name="Google Shape;250;p29"/>
          <p:cNvCxnSpPr/>
          <p:nvPr/>
        </p:nvCxnSpPr>
        <p:spPr>
          <a:xfrm flipH="1" rot="10800000">
            <a:off x="6800688" y="269850"/>
            <a:ext cx="1272900" cy="735000"/>
          </a:xfrm>
          <a:prstGeom prst="straightConnector1">
            <a:avLst/>
          </a:prstGeom>
          <a:noFill/>
          <a:ln cap="flat" cmpd="sng" w="9525">
            <a:solidFill>
              <a:schemeClr val="lt1"/>
            </a:solidFill>
            <a:prstDash val="solid"/>
            <a:round/>
            <a:headEnd len="med" w="med" type="none"/>
            <a:tailEnd len="med" w="med" type="none"/>
          </a:ln>
        </p:spPr>
      </p:cxnSp>
      <p:cxnSp>
        <p:nvCxnSpPr>
          <p:cNvPr id="251" name="Google Shape;251;p29"/>
          <p:cNvCxnSpPr/>
          <p:nvPr/>
        </p:nvCxnSpPr>
        <p:spPr>
          <a:xfrm flipH="1" rot="10800000">
            <a:off x="8358300" y="3882225"/>
            <a:ext cx="785700" cy="473400"/>
          </a:xfrm>
          <a:prstGeom prst="straightConnector1">
            <a:avLst/>
          </a:prstGeom>
          <a:noFill/>
          <a:ln cap="flat" cmpd="sng" w="9525">
            <a:solidFill>
              <a:schemeClr val="lt1"/>
            </a:solidFill>
            <a:prstDash val="solid"/>
            <a:round/>
            <a:headEnd len="med" w="med" type="none"/>
            <a:tailEnd len="med" w="med" type="none"/>
          </a:ln>
        </p:spPr>
      </p:cxnSp>
      <p:cxnSp>
        <p:nvCxnSpPr>
          <p:cNvPr id="252" name="Google Shape;252;p29"/>
          <p:cNvCxnSpPr/>
          <p:nvPr/>
        </p:nvCxnSpPr>
        <p:spPr>
          <a:xfrm flipH="1" rot="10800000">
            <a:off x="8138575" y="243450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53" name="Google Shape;253;p29"/>
          <p:cNvCxnSpPr/>
          <p:nvPr/>
        </p:nvCxnSpPr>
        <p:spPr>
          <a:xfrm flipH="1" rot="10800000">
            <a:off x="4224300" y="4166475"/>
            <a:ext cx="180000" cy="103800"/>
          </a:xfrm>
          <a:prstGeom prst="straightConnector1">
            <a:avLst/>
          </a:prstGeom>
          <a:noFill/>
          <a:ln cap="flat" cmpd="sng" w="9525">
            <a:solidFill>
              <a:schemeClr val="lt1"/>
            </a:solidFill>
            <a:prstDash val="solid"/>
            <a:round/>
            <a:headEnd len="med" w="med" type="none"/>
            <a:tailEnd len="med" w="med" type="none"/>
          </a:ln>
        </p:spPr>
      </p:cxnSp>
      <p:cxnSp>
        <p:nvCxnSpPr>
          <p:cNvPr id="254" name="Google Shape;254;p29"/>
          <p:cNvCxnSpPr/>
          <p:nvPr/>
        </p:nvCxnSpPr>
        <p:spPr>
          <a:xfrm flipH="1" rot="10800000">
            <a:off x="4482000" y="126600"/>
            <a:ext cx="180000" cy="103800"/>
          </a:xfrm>
          <a:prstGeom prst="straightConnector1">
            <a:avLst/>
          </a:prstGeom>
          <a:noFill/>
          <a:ln cap="flat" cmpd="sng" w="9525">
            <a:solidFill>
              <a:schemeClr val="lt1"/>
            </a:solidFill>
            <a:prstDash val="solid"/>
            <a:round/>
            <a:headEnd len="med" w="med" type="none"/>
            <a:tailEnd len="med" w="med" type="none"/>
          </a:ln>
        </p:spPr>
      </p:cxnSp>
      <p:sp>
        <p:nvSpPr>
          <p:cNvPr id="255" name="Google Shape;255;p29"/>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56" name="Google Shape;256;p29"/>
          <p:cNvSpPr txBox="1"/>
          <p:nvPr>
            <p:ph idx="2" type="subTitle"/>
          </p:nvPr>
        </p:nvSpPr>
        <p:spPr>
          <a:xfrm>
            <a:off x="4572000" y="1989550"/>
            <a:ext cx="2231400" cy="58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1">
    <p:spTree>
      <p:nvGrpSpPr>
        <p:cNvPr id="257" name="Shape 257"/>
        <p:cNvGrpSpPr/>
        <p:nvPr/>
      </p:nvGrpSpPr>
      <p:grpSpPr>
        <a:xfrm>
          <a:off x="0" y="0"/>
          <a:ext cx="0" cy="0"/>
          <a:chOff x="0" y="0"/>
          <a:chExt cx="0" cy="0"/>
        </a:xfrm>
      </p:grpSpPr>
      <p:sp>
        <p:nvSpPr>
          <p:cNvPr id="258" name="Google Shape;258;p30"/>
          <p:cNvSpPr txBox="1"/>
          <p:nvPr>
            <p:ph type="title"/>
          </p:nvPr>
        </p:nvSpPr>
        <p:spPr>
          <a:xfrm>
            <a:off x="720000" y="540000"/>
            <a:ext cx="3492000" cy="7992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1" sz="3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 name="Google Shape;259;p30"/>
          <p:cNvSpPr txBox="1"/>
          <p:nvPr>
            <p:ph idx="1" type="subTitle"/>
          </p:nvPr>
        </p:nvSpPr>
        <p:spPr>
          <a:xfrm>
            <a:off x="720000" y="1339200"/>
            <a:ext cx="3492000" cy="1259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0"/>
              </a:spcBef>
              <a:spcAft>
                <a:spcPts val="0"/>
              </a:spcAft>
              <a:buClr>
                <a:schemeClr val="accent1"/>
              </a:buClr>
              <a:buSzPts val="16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p:txBody>
      </p:sp>
      <p:sp>
        <p:nvSpPr>
          <p:cNvPr id="260" name="Google Shape;260;p30"/>
          <p:cNvSpPr txBox="1"/>
          <p:nvPr/>
        </p:nvSpPr>
        <p:spPr>
          <a:xfrm>
            <a:off x="720000" y="3475100"/>
            <a:ext cx="3407400" cy="85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Nunito"/>
                <a:ea typeface="Nunito"/>
                <a:cs typeface="Nunito"/>
                <a:sym typeface="Nunito"/>
              </a:rPr>
              <a:t>CREDITS: This presentation template was created by </a:t>
            </a:r>
            <a:r>
              <a:rPr lang="en" sz="1200">
                <a:solidFill>
                  <a:schemeClr val="dk2"/>
                </a:solidFill>
                <a:uFill>
                  <a:noFill/>
                </a:uFill>
                <a:latin typeface="Nunito"/>
                <a:ea typeface="Nunito"/>
                <a:cs typeface="Nunito"/>
                <a:sym typeface="Nunito"/>
                <a:hlinkClick r:id="rId2">
                  <a:extLst>
                    <a:ext uri="{A12FA001-AC4F-418D-AE19-62706E023703}">
                      <ahyp:hlinkClr val="tx"/>
                    </a:ext>
                  </a:extLst>
                </a:hlinkClick>
              </a:rPr>
              <a:t>Slidesgo</a:t>
            </a:r>
            <a:r>
              <a:rPr lang="en" sz="1200">
                <a:solidFill>
                  <a:schemeClr val="dk2"/>
                </a:solidFill>
                <a:latin typeface="Nunito"/>
                <a:ea typeface="Nunito"/>
                <a:cs typeface="Nunito"/>
                <a:sym typeface="Nunito"/>
              </a:rPr>
              <a:t>, including icons by </a:t>
            </a:r>
            <a:r>
              <a:rPr lang="en" sz="1200">
                <a:solidFill>
                  <a:schemeClr val="dk2"/>
                </a:solidFill>
                <a:uFill>
                  <a:noFill/>
                </a:uFill>
                <a:latin typeface="Nunito"/>
                <a:ea typeface="Nunito"/>
                <a:cs typeface="Nunito"/>
                <a:sym typeface="Nunito"/>
                <a:hlinkClick r:id="rId3">
                  <a:extLst>
                    <a:ext uri="{A12FA001-AC4F-418D-AE19-62706E023703}">
                      <ahyp:hlinkClr val="tx"/>
                    </a:ext>
                  </a:extLst>
                </a:hlinkClick>
              </a:rPr>
              <a:t>Flaticon</a:t>
            </a:r>
            <a:r>
              <a:rPr lang="en" sz="1200">
                <a:solidFill>
                  <a:schemeClr val="dk2"/>
                </a:solidFill>
                <a:latin typeface="Nunito"/>
                <a:ea typeface="Nunito"/>
                <a:cs typeface="Nunito"/>
                <a:sym typeface="Nunito"/>
              </a:rPr>
              <a:t>, and infographics &amp; images by </a:t>
            </a:r>
            <a:r>
              <a:rPr lang="en" sz="1200">
                <a:solidFill>
                  <a:schemeClr val="dk2"/>
                </a:solidFill>
                <a:uFill>
                  <a:noFill/>
                </a:uFill>
                <a:latin typeface="Nunito"/>
                <a:ea typeface="Nunito"/>
                <a:cs typeface="Nunito"/>
                <a:sym typeface="Nunito"/>
                <a:hlinkClick r:id="rId4">
                  <a:extLst>
                    <a:ext uri="{A12FA001-AC4F-418D-AE19-62706E023703}">
                      <ahyp:hlinkClr val="tx"/>
                    </a:ext>
                  </a:extLst>
                </a:hlinkClick>
              </a:rPr>
              <a:t>Freepik</a:t>
            </a:r>
            <a:r>
              <a:rPr lang="en" sz="1200">
                <a:solidFill>
                  <a:schemeClr val="dk2"/>
                </a:solidFill>
                <a:latin typeface="Nunito"/>
                <a:ea typeface="Nunito"/>
                <a:cs typeface="Nunito"/>
                <a:sym typeface="Nunito"/>
              </a:rPr>
              <a:t>. </a:t>
            </a:r>
            <a:endParaRPr sz="1200">
              <a:solidFill>
                <a:schemeClr val="dk2"/>
              </a:solidFill>
              <a:latin typeface="Nunito"/>
              <a:ea typeface="Nunito"/>
              <a:cs typeface="Nunito"/>
              <a:sym typeface="Nunito"/>
            </a:endParaRPr>
          </a:p>
          <a:p>
            <a:pPr indent="0" lvl="0" marL="0" rtl="0" algn="l">
              <a:spcBef>
                <a:spcPts val="0"/>
              </a:spcBef>
              <a:spcAft>
                <a:spcPts val="0"/>
              </a:spcAft>
              <a:buNone/>
            </a:pPr>
            <a:r>
              <a:t/>
            </a:r>
            <a:endParaRPr sz="1200">
              <a:solidFill>
                <a:schemeClr val="accent1"/>
              </a:solidFill>
              <a:latin typeface="Nunito"/>
              <a:ea typeface="Nunito"/>
              <a:cs typeface="Nunito"/>
              <a:sym typeface="Nunito"/>
            </a:endParaRPr>
          </a:p>
        </p:txBody>
      </p:sp>
      <p:sp>
        <p:nvSpPr>
          <p:cNvPr id="261" name="Google Shape;261;p30"/>
          <p:cNvSpPr txBox="1"/>
          <p:nvPr>
            <p:ph idx="2" type="subTitle"/>
          </p:nvPr>
        </p:nvSpPr>
        <p:spPr>
          <a:xfrm>
            <a:off x="720000" y="4079825"/>
            <a:ext cx="3492000" cy="412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200"/>
              <a:buNone/>
              <a:defRPr sz="1200">
                <a:solidFill>
                  <a:schemeClr val="accent1"/>
                </a:solidFill>
              </a:defRPr>
            </a:lvl1pPr>
            <a:lvl2pPr lvl="1" rtl="0">
              <a:spcBef>
                <a:spcPts val="0"/>
              </a:spcBef>
              <a:spcAft>
                <a:spcPts val="0"/>
              </a:spcAft>
              <a:buClr>
                <a:schemeClr val="accent1"/>
              </a:buClr>
              <a:buSzPts val="16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p:txBody>
      </p:sp>
      <p:cxnSp>
        <p:nvCxnSpPr>
          <p:cNvPr id="262" name="Google Shape;262;p30"/>
          <p:cNvCxnSpPr/>
          <p:nvPr/>
        </p:nvCxnSpPr>
        <p:spPr>
          <a:xfrm flipH="1" rot="10800000">
            <a:off x="206025" y="347275"/>
            <a:ext cx="949200" cy="548100"/>
          </a:xfrm>
          <a:prstGeom prst="straightConnector1">
            <a:avLst/>
          </a:prstGeom>
          <a:noFill/>
          <a:ln cap="flat" cmpd="sng" w="9525">
            <a:solidFill>
              <a:schemeClr val="lt1"/>
            </a:solidFill>
            <a:prstDash val="solid"/>
            <a:round/>
            <a:headEnd len="med" w="med" type="none"/>
            <a:tailEnd len="med" w="med" type="none"/>
          </a:ln>
        </p:spPr>
      </p:cxnSp>
      <p:cxnSp>
        <p:nvCxnSpPr>
          <p:cNvPr id="263" name="Google Shape;263;p30"/>
          <p:cNvCxnSpPr/>
          <p:nvPr/>
        </p:nvCxnSpPr>
        <p:spPr>
          <a:xfrm flipH="1" rot="10800000">
            <a:off x="319650" y="454870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64" name="Google Shape;264;p30"/>
          <p:cNvCxnSpPr/>
          <p:nvPr/>
        </p:nvCxnSpPr>
        <p:spPr>
          <a:xfrm flipH="1" rot="10800000">
            <a:off x="4621363" y="36075"/>
            <a:ext cx="1272900" cy="735000"/>
          </a:xfrm>
          <a:prstGeom prst="straightConnector1">
            <a:avLst/>
          </a:prstGeom>
          <a:noFill/>
          <a:ln cap="flat" cmpd="sng" w="9525">
            <a:solidFill>
              <a:schemeClr val="lt1"/>
            </a:solidFill>
            <a:prstDash val="solid"/>
            <a:round/>
            <a:headEnd len="med" w="med" type="none"/>
            <a:tailEnd len="med" w="med" type="none"/>
          </a:ln>
        </p:spPr>
      </p:cxnSp>
      <p:cxnSp>
        <p:nvCxnSpPr>
          <p:cNvPr id="265" name="Google Shape;265;p30"/>
          <p:cNvCxnSpPr/>
          <p:nvPr/>
        </p:nvCxnSpPr>
        <p:spPr>
          <a:xfrm flipH="1" rot="10800000">
            <a:off x="8658875" y="4584800"/>
            <a:ext cx="785700" cy="473400"/>
          </a:xfrm>
          <a:prstGeom prst="straightConnector1">
            <a:avLst/>
          </a:prstGeom>
          <a:noFill/>
          <a:ln cap="flat" cmpd="sng" w="9525">
            <a:solidFill>
              <a:schemeClr val="lt1"/>
            </a:solidFill>
            <a:prstDash val="solid"/>
            <a:round/>
            <a:headEnd len="med" w="med" type="none"/>
            <a:tailEnd len="med" w="med" type="none"/>
          </a:ln>
        </p:spPr>
      </p:cxnSp>
      <p:cxnSp>
        <p:nvCxnSpPr>
          <p:cNvPr id="266" name="Google Shape;266;p30"/>
          <p:cNvCxnSpPr/>
          <p:nvPr/>
        </p:nvCxnSpPr>
        <p:spPr>
          <a:xfrm flipH="1" rot="10800000">
            <a:off x="3314825" y="2351013"/>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67" name="Google Shape;267;p30"/>
          <p:cNvCxnSpPr/>
          <p:nvPr/>
        </p:nvCxnSpPr>
        <p:spPr>
          <a:xfrm flipH="1" rot="10800000">
            <a:off x="3971700" y="4388525"/>
            <a:ext cx="180000" cy="103800"/>
          </a:xfrm>
          <a:prstGeom prst="straightConnector1">
            <a:avLst/>
          </a:prstGeom>
          <a:noFill/>
          <a:ln cap="flat" cmpd="sng" w="9525">
            <a:solidFill>
              <a:schemeClr val="lt1"/>
            </a:solidFill>
            <a:prstDash val="solid"/>
            <a:round/>
            <a:headEnd len="med" w="med" type="none"/>
            <a:tailEnd len="med" w="med" type="none"/>
          </a:ln>
        </p:spPr>
      </p:cxnSp>
      <p:cxnSp>
        <p:nvCxnSpPr>
          <p:cNvPr id="268" name="Google Shape;268;p30"/>
          <p:cNvCxnSpPr/>
          <p:nvPr/>
        </p:nvCxnSpPr>
        <p:spPr>
          <a:xfrm flipH="1" rot="10800000">
            <a:off x="3588575" y="488100"/>
            <a:ext cx="180000" cy="1038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_1">
    <p:spTree>
      <p:nvGrpSpPr>
        <p:cNvPr id="269" name="Shape 269"/>
        <p:cNvGrpSpPr/>
        <p:nvPr/>
      </p:nvGrpSpPr>
      <p:grpSpPr>
        <a:xfrm>
          <a:off x="0" y="0"/>
          <a:ext cx="0" cy="0"/>
          <a:chOff x="0" y="0"/>
          <a:chExt cx="0" cy="0"/>
        </a:xfrm>
      </p:grpSpPr>
      <p:sp>
        <p:nvSpPr>
          <p:cNvPr id="270" name="Google Shape;270;p31"/>
          <p:cNvSpPr txBox="1"/>
          <p:nvPr>
            <p:ph idx="1" type="subTitle"/>
          </p:nvPr>
        </p:nvSpPr>
        <p:spPr>
          <a:xfrm>
            <a:off x="902525" y="2567775"/>
            <a:ext cx="3274200" cy="142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71" name="Google Shape;271;p31"/>
          <p:cNvCxnSpPr/>
          <p:nvPr/>
        </p:nvCxnSpPr>
        <p:spPr>
          <a:xfrm flipH="1" rot="10800000">
            <a:off x="5132425" y="4166475"/>
            <a:ext cx="949200" cy="548100"/>
          </a:xfrm>
          <a:prstGeom prst="straightConnector1">
            <a:avLst/>
          </a:prstGeom>
          <a:noFill/>
          <a:ln cap="flat" cmpd="sng" w="9525">
            <a:solidFill>
              <a:schemeClr val="lt1"/>
            </a:solidFill>
            <a:prstDash val="solid"/>
            <a:round/>
            <a:headEnd len="med" w="med" type="none"/>
            <a:tailEnd len="med" w="med" type="none"/>
          </a:ln>
        </p:spPr>
      </p:cxnSp>
      <p:cxnSp>
        <p:nvCxnSpPr>
          <p:cNvPr id="272" name="Google Shape;272;p31"/>
          <p:cNvCxnSpPr/>
          <p:nvPr/>
        </p:nvCxnSpPr>
        <p:spPr>
          <a:xfrm flipH="1" rot="10800000">
            <a:off x="202750" y="1784925"/>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73" name="Google Shape;273;p31"/>
          <p:cNvCxnSpPr/>
          <p:nvPr/>
        </p:nvCxnSpPr>
        <p:spPr>
          <a:xfrm flipH="1" rot="10800000">
            <a:off x="5435025" y="18015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74" name="Google Shape;274;p31"/>
          <p:cNvCxnSpPr/>
          <p:nvPr/>
        </p:nvCxnSpPr>
        <p:spPr>
          <a:xfrm flipH="1" rot="10800000">
            <a:off x="1039288" y="3882225"/>
            <a:ext cx="1272900" cy="735000"/>
          </a:xfrm>
          <a:prstGeom prst="straightConnector1">
            <a:avLst/>
          </a:prstGeom>
          <a:noFill/>
          <a:ln cap="flat" cmpd="sng" w="9525">
            <a:solidFill>
              <a:schemeClr val="lt1"/>
            </a:solidFill>
            <a:prstDash val="solid"/>
            <a:round/>
            <a:headEnd len="med" w="med" type="none"/>
            <a:tailEnd len="med" w="med" type="none"/>
          </a:ln>
        </p:spPr>
      </p:cxnSp>
      <p:cxnSp>
        <p:nvCxnSpPr>
          <p:cNvPr id="275" name="Google Shape;275;p31"/>
          <p:cNvCxnSpPr/>
          <p:nvPr/>
        </p:nvCxnSpPr>
        <p:spPr>
          <a:xfrm flipH="1" rot="10800000">
            <a:off x="8066050" y="2638100"/>
            <a:ext cx="785700" cy="473400"/>
          </a:xfrm>
          <a:prstGeom prst="straightConnector1">
            <a:avLst/>
          </a:prstGeom>
          <a:noFill/>
          <a:ln cap="flat" cmpd="sng" w="9525">
            <a:solidFill>
              <a:schemeClr val="lt1"/>
            </a:solidFill>
            <a:prstDash val="solid"/>
            <a:round/>
            <a:headEnd len="med" w="med" type="none"/>
            <a:tailEnd len="med" w="med" type="none"/>
          </a:ln>
        </p:spPr>
      </p:cxnSp>
      <p:cxnSp>
        <p:nvCxnSpPr>
          <p:cNvPr id="276" name="Google Shape;276;p31"/>
          <p:cNvCxnSpPr/>
          <p:nvPr/>
        </p:nvCxnSpPr>
        <p:spPr>
          <a:xfrm flipH="1" rot="10800000">
            <a:off x="7512325" y="454700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77" name="Google Shape;277;p31"/>
          <p:cNvCxnSpPr/>
          <p:nvPr/>
        </p:nvCxnSpPr>
        <p:spPr>
          <a:xfrm flipH="1" rot="10800000">
            <a:off x="3322525" y="1561325"/>
            <a:ext cx="180000" cy="103800"/>
          </a:xfrm>
          <a:prstGeom prst="straightConnector1">
            <a:avLst/>
          </a:prstGeom>
          <a:noFill/>
          <a:ln cap="flat" cmpd="sng" w="9525">
            <a:solidFill>
              <a:schemeClr val="lt1"/>
            </a:solidFill>
            <a:prstDash val="solid"/>
            <a:round/>
            <a:headEnd len="med" w="med" type="none"/>
            <a:tailEnd len="med" w="med" type="none"/>
          </a:ln>
        </p:spPr>
      </p:cxnSp>
      <p:cxnSp>
        <p:nvCxnSpPr>
          <p:cNvPr id="278" name="Google Shape;278;p31"/>
          <p:cNvCxnSpPr/>
          <p:nvPr/>
        </p:nvCxnSpPr>
        <p:spPr>
          <a:xfrm flipH="1" rot="10800000">
            <a:off x="8424000" y="350850"/>
            <a:ext cx="180000" cy="103800"/>
          </a:xfrm>
          <a:prstGeom prst="straightConnector1">
            <a:avLst/>
          </a:prstGeom>
          <a:noFill/>
          <a:ln cap="flat" cmpd="sng" w="9525">
            <a:solidFill>
              <a:schemeClr val="lt1"/>
            </a:solidFill>
            <a:prstDash val="solid"/>
            <a:round/>
            <a:headEnd len="med" w="med" type="none"/>
            <a:tailEnd len="med" w="med" type="none"/>
          </a:ln>
        </p:spPr>
      </p:cxnSp>
      <p:sp>
        <p:nvSpPr>
          <p:cNvPr id="279" name="Google Shape;279;p31"/>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80" name="Google Shape;280;p31"/>
          <p:cNvSpPr txBox="1"/>
          <p:nvPr>
            <p:ph idx="2" type="subTitle"/>
          </p:nvPr>
        </p:nvSpPr>
        <p:spPr>
          <a:xfrm>
            <a:off x="900000" y="1989550"/>
            <a:ext cx="2231400" cy="58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2">
    <p:spTree>
      <p:nvGrpSpPr>
        <p:cNvPr id="281" name="Shape 281"/>
        <p:cNvGrpSpPr/>
        <p:nvPr/>
      </p:nvGrpSpPr>
      <p:grpSpPr>
        <a:xfrm>
          <a:off x="0" y="0"/>
          <a:ext cx="0" cy="0"/>
          <a:chOff x="0" y="0"/>
          <a:chExt cx="0" cy="0"/>
        </a:xfrm>
      </p:grpSpPr>
      <p:sp>
        <p:nvSpPr>
          <p:cNvPr id="282" name="Google Shape;282;p32"/>
          <p:cNvSpPr txBox="1"/>
          <p:nvPr>
            <p:ph type="title"/>
          </p:nvPr>
        </p:nvSpPr>
        <p:spPr>
          <a:xfrm>
            <a:off x="720000" y="1816050"/>
            <a:ext cx="3852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83" name="Google Shape;283;p32"/>
          <p:cNvSpPr txBox="1"/>
          <p:nvPr>
            <p:ph idx="1" type="subTitle"/>
          </p:nvPr>
        </p:nvSpPr>
        <p:spPr>
          <a:xfrm>
            <a:off x="720000" y="2567775"/>
            <a:ext cx="2802900" cy="142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p32"/>
          <p:cNvSpPr txBox="1"/>
          <p:nvPr>
            <p:ph idx="2" type="subTitle"/>
          </p:nvPr>
        </p:nvSpPr>
        <p:spPr>
          <a:xfrm>
            <a:off x="5762700" y="1104675"/>
            <a:ext cx="2661300" cy="6345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5" name="Google Shape;285;p32"/>
          <p:cNvSpPr txBox="1"/>
          <p:nvPr>
            <p:ph idx="3" type="subTitle"/>
          </p:nvPr>
        </p:nvSpPr>
        <p:spPr>
          <a:xfrm>
            <a:off x="5762700" y="2254500"/>
            <a:ext cx="26613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6" name="Google Shape;286;p32"/>
          <p:cNvSpPr txBox="1"/>
          <p:nvPr>
            <p:ph idx="4" type="subTitle"/>
          </p:nvPr>
        </p:nvSpPr>
        <p:spPr>
          <a:xfrm>
            <a:off x="5762700" y="3404325"/>
            <a:ext cx="26613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87" name="Google Shape;287;p32"/>
          <p:cNvCxnSpPr/>
          <p:nvPr/>
        </p:nvCxnSpPr>
        <p:spPr>
          <a:xfrm flipH="1" rot="10800000">
            <a:off x="270300" y="713075"/>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288" name="Google Shape;288;p32"/>
          <p:cNvCxnSpPr/>
          <p:nvPr/>
        </p:nvCxnSpPr>
        <p:spPr>
          <a:xfrm flipH="1" rot="10800000">
            <a:off x="2717475" y="393940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289" name="Google Shape;289;p32"/>
          <p:cNvCxnSpPr/>
          <p:nvPr/>
        </p:nvCxnSpPr>
        <p:spPr>
          <a:xfrm flipH="1" rot="10800000">
            <a:off x="7935900" y="442560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290" name="Google Shape;290;p32"/>
          <p:cNvCxnSpPr/>
          <p:nvPr/>
        </p:nvCxnSpPr>
        <p:spPr>
          <a:xfrm flipH="1" rot="10800000">
            <a:off x="7193650" y="66575"/>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291" name="Google Shape;291;p32"/>
          <p:cNvCxnSpPr/>
          <p:nvPr/>
        </p:nvCxnSpPr>
        <p:spPr>
          <a:xfrm flipH="1" rot="10800000">
            <a:off x="787438" y="387685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292" name="Google Shape;292;p32"/>
          <p:cNvCxnSpPr/>
          <p:nvPr/>
        </p:nvCxnSpPr>
        <p:spPr>
          <a:xfrm flipH="1" rot="10800000">
            <a:off x="4754150" y="349425"/>
            <a:ext cx="700800" cy="7008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ther 2">
  <p:cSld name="CUSTOM_3">
    <p:spTree>
      <p:nvGrpSpPr>
        <p:cNvPr id="293" name="Shape 293"/>
        <p:cNvGrpSpPr/>
        <p:nvPr/>
      </p:nvGrpSpPr>
      <p:grpSpPr>
        <a:xfrm>
          <a:off x="0" y="0"/>
          <a:ext cx="0" cy="0"/>
          <a:chOff x="0" y="0"/>
          <a:chExt cx="0" cy="0"/>
        </a:xfrm>
      </p:grpSpPr>
      <p:sp>
        <p:nvSpPr>
          <p:cNvPr id="294" name="Google Shape;294;p33"/>
          <p:cNvSpPr/>
          <p:nvPr/>
        </p:nvSpPr>
        <p:spPr>
          <a:xfrm>
            <a:off x="0" y="0"/>
            <a:ext cx="9144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3"/>
          <p:cNvSpPr txBox="1"/>
          <p:nvPr>
            <p:ph type="title"/>
          </p:nvPr>
        </p:nvSpPr>
        <p:spPr>
          <a:xfrm>
            <a:off x="899988" y="1983988"/>
            <a:ext cx="45387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3600"/>
              <a:buNone/>
              <a:defRPr sz="4000">
                <a:solidFill>
                  <a:schemeClr val="accent3"/>
                </a:solidFill>
              </a:defRPr>
            </a:lvl1pPr>
            <a:lvl2pPr lvl="1" rtl="0">
              <a:spcBef>
                <a:spcPts val="0"/>
              </a:spcBef>
              <a:spcAft>
                <a:spcPts val="0"/>
              </a:spcAft>
              <a:buClr>
                <a:schemeClr val="accent3"/>
              </a:buClr>
              <a:buSzPts val="3600"/>
              <a:buNone/>
              <a:defRPr sz="3600">
                <a:solidFill>
                  <a:schemeClr val="accent3"/>
                </a:solidFill>
              </a:defRPr>
            </a:lvl2pPr>
            <a:lvl3pPr lvl="2" rtl="0">
              <a:spcBef>
                <a:spcPts val="0"/>
              </a:spcBef>
              <a:spcAft>
                <a:spcPts val="0"/>
              </a:spcAft>
              <a:buClr>
                <a:schemeClr val="accent3"/>
              </a:buClr>
              <a:buSzPts val="3600"/>
              <a:buNone/>
              <a:defRPr sz="3600">
                <a:solidFill>
                  <a:schemeClr val="accent3"/>
                </a:solidFill>
              </a:defRPr>
            </a:lvl3pPr>
            <a:lvl4pPr lvl="3" rtl="0">
              <a:spcBef>
                <a:spcPts val="0"/>
              </a:spcBef>
              <a:spcAft>
                <a:spcPts val="0"/>
              </a:spcAft>
              <a:buClr>
                <a:schemeClr val="accent3"/>
              </a:buClr>
              <a:buSzPts val="3600"/>
              <a:buNone/>
              <a:defRPr sz="3600">
                <a:solidFill>
                  <a:schemeClr val="accent3"/>
                </a:solidFill>
              </a:defRPr>
            </a:lvl4pPr>
            <a:lvl5pPr lvl="4" rtl="0">
              <a:spcBef>
                <a:spcPts val="0"/>
              </a:spcBef>
              <a:spcAft>
                <a:spcPts val="0"/>
              </a:spcAft>
              <a:buClr>
                <a:schemeClr val="accent3"/>
              </a:buClr>
              <a:buSzPts val="3600"/>
              <a:buNone/>
              <a:defRPr sz="3600">
                <a:solidFill>
                  <a:schemeClr val="accent3"/>
                </a:solidFill>
              </a:defRPr>
            </a:lvl5pPr>
            <a:lvl6pPr lvl="5" rtl="0">
              <a:spcBef>
                <a:spcPts val="0"/>
              </a:spcBef>
              <a:spcAft>
                <a:spcPts val="0"/>
              </a:spcAft>
              <a:buClr>
                <a:schemeClr val="accent3"/>
              </a:buClr>
              <a:buSzPts val="3600"/>
              <a:buNone/>
              <a:defRPr sz="3600">
                <a:solidFill>
                  <a:schemeClr val="accent3"/>
                </a:solidFill>
              </a:defRPr>
            </a:lvl6pPr>
            <a:lvl7pPr lvl="6" rtl="0">
              <a:spcBef>
                <a:spcPts val="0"/>
              </a:spcBef>
              <a:spcAft>
                <a:spcPts val="0"/>
              </a:spcAft>
              <a:buClr>
                <a:schemeClr val="accent3"/>
              </a:buClr>
              <a:buSzPts val="3600"/>
              <a:buNone/>
              <a:defRPr sz="3600">
                <a:solidFill>
                  <a:schemeClr val="accent3"/>
                </a:solidFill>
              </a:defRPr>
            </a:lvl7pPr>
            <a:lvl8pPr lvl="7" rtl="0">
              <a:spcBef>
                <a:spcPts val="0"/>
              </a:spcBef>
              <a:spcAft>
                <a:spcPts val="0"/>
              </a:spcAft>
              <a:buClr>
                <a:schemeClr val="accent3"/>
              </a:buClr>
              <a:buSzPts val="3600"/>
              <a:buNone/>
              <a:defRPr sz="3600">
                <a:solidFill>
                  <a:schemeClr val="accent3"/>
                </a:solidFill>
              </a:defRPr>
            </a:lvl8pPr>
            <a:lvl9pPr lvl="8" rtl="0">
              <a:spcBef>
                <a:spcPts val="0"/>
              </a:spcBef>
              <a:spcAft>
                <a:spcPts val="0"/>
              </a:spcAft>
              <a:buClr>
                <a:schemeClr val="accent3"/>
              </a:buClr>
              <a:buSzPts val="3600"/>
              <a:buNone/>
              <a:defRPr sz="3600">
                <a:solidFill>
                  <a:schemeClr val="accent3"/>
                </a:solidFill>
              </a:defRPr>
            </a:lvl9pPr>
          </a:lstStyle>
          <a:p/>
        </p:txBody>
      </p:sp>
      <p:sp>
        <p:nvSpPr>
          <p:cNvPr id="296" name="Google Shape;296;p33"/>
          <p:cNvSpPr txBox="1"/>
          <p:nvPr>
            <p:ph hasCustomPrompt="1" idx="2" type="title"/>
          </p:nvPr>
        </p:nvSpPr>
        <p:spPr>
          <a:xfrm>
            <a:off x="899988" y="1311400"/>
            <a:ext cx="1315800" cy="67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6400"/>
              <a:buNone/>
              <a:defRPr sz="5000">
                <a:solidFill>
                  <a:schemeClr val="accent3"/>
                </a:solidFill>
              </a:defRPr>
            </a:lvl1pPr>
            <a:lvl2pPr lvl="1" rtl="0">
              <a:spcBef>
                <a:spcPts val="0"/>
              </a:spcBef>
              <a:spcAft>
                <a:spcPts val="0"/>
              </a:spcAft>
              <a:buClr>
                <a:schemeClr val="accent3"/>
              </a:buClr>
              <a:buSzPts val="6000"/>
              <a:buNone/>
              <a:defRPr sz="6000">
                <a:solidFill>
                  <a:schemeClr val="accent3"/>
                </a:solidFill>
              </a:defRPr>
            </a:lvl2pPr>
            <a:lvl3pPr lvl="2" rtl="0">
              <a:spcBef>
                <a:spcPts val="0"/>
              </a:spcBef>
              <a:spcAft>
                <a:spcPts val="0"/>
              </a:spcAft>
              <a:buClr>
                <a:schemeClr val="accent3"/>
              </a:buClr>
              <a:buSzPts val="6000"/>
              <a:buNone/>
              <a:defRPr sz="6000">
                <a:solidFill>
                  <a:schemeClr val="accent3"/>
                </a:solidFill>
              </a:defRPr>
            </a:lvl3pPr>
            <a:lvl4pPr lvl="3" rtl="0">
              <a:spcBef>
                <a:spcPts val="0"/>
              </a:spcBef>
              <a:spcAft>
                <a:spcPts val="0"/>
              </a:spcAft>
              <a:buClr>
                <a:schemeClr val="accent3"/>
              </a:buClr>
              <a:buSzPts val="6000"/>
              <a:buNone/>
              <a:defRPr sz="6000">
                <a:solidFill>
                  <a:schemeClr val="accent3"/>
                </a:solidFill>
              </a:defRPr>
            </a:lvl4pPr>
            <a:lvl5pPr lvl="4" rtl="0">
              <a:spcBef>
                <a:spcPts val="0"/>
              </a:spcBef>
              <a:spcAft>
                <a:spcPts val="0"/>
              </a:spcAft>
              <a:buClr>
                <a:schemeClr val="accent3"/>
              </a:buClr>
              <a:buSzPts val="6000"/>
              <a:buNone/>
              <a:defRPr sz="6000">
                <a:solidFill>
                  <a:schemeClr val="accent3"/>
                </a:solidFill>
              </a:defRPr>
            </a:lvl5pPr>
            <a:lvl6pPr lvl="5" rtl="0">
              <a:spcBef>
                <a:spcPts val="0"/>
              </a:spcBef>
              <a:spcAft>
                <a:spcPts val="0"/>
              </a:spcAft>
              <a:buClr>
                <a:schemeClr val="accent3"/>
              </a:buClr>
              <a:buSzPts val="6000"/>
              <a:buNone/>
              <a:defRPr sz="6000">
                <a:solidFill>
                  <a:schemeClr val="accent3"/>
                </a:solidFill>
              </a:defRPr>
            </a:lvl6pPr>
            <a:lvl7pPr lvl="6" rtl="0">
              <a:spcBef>
                <a:spcPts val="0"/>
              </a:spcBef>
              <a:spcAft>
                <a:spcPts val="0"/>
              </a:spcAft>
              <a:buClr>
                <a:schemeClr val="accent3"/>
              </a:buClr>
              <a:buSzPts val="6000"/>
              <a:buNone/>
              <a:defRPr sz="6000">
                <a:solidFill>
                  <a:schemeClr val="accent3"/>
                </a:solidFill>
              </a:defRPr>
            </a:lvl7pPr>
            <a:lvl8pPr lvl="7" rtl="0">
              <a:spcBef>
                <a:spcPts val="0"/>
              </a:spcBef>
              <a:spcAft>
                <a:spcPts val="0"/>
              </a:spcAft>
              <a:buClr>
                <a:schemeClr val="accent3"/>
              </a:buClr>
              <a:buSzPts val="6000"/>
              <a:buNone/>
              <a:defRPr sz="6000">
                <a:solidFill>
                  <a:schemeClr val="accent3"/>
                </a:solidFill>
              </a:defRPr>
            </a:lvl8pPr>
            <a:lvl9pPr lvl="8" rtl="0">
              <a:spcBef>
                <a:spcPts val="0"/>
              </a:spcBef>
              <a:spcAft>
                <a:spcPts val="0"/>
              </a:spcAft>
              <a:buClr>
                <a:schemeClr val="accent3"/>
              </a:buClr>
              <a:buSzPts val="6000"/>
              <a:buNone/>
              <a:defRPr sz="6000">
                <a:solidFill>
                  <a:schemeClr val="accent3"/>
                </a:solidFill>
              </a:defRPr>
            </a:lvl9pPr>
          </a:lstStyle>
          <a:p>
            <a:r>
              <a:t>xx%</a:t>
            </a:r>
          </a:p>
        </p:txBody>
      </p:sp>
      <p:sp>
        <p:nvSpPr>
          <p:cNvPr id="297" name="Google Shape;297;p33"/>
          <p:cNvSpPr txBox="1"/>
          <p:nvPr>
            <p:ph idx="1" type="subTitle"/>
          </p:nvPr>
        </p:nvSpPr>
        <p:spPr>
          <a:xfrm>
            <a:off x="899988" y="2580800"/>
            <a:ext cx="3081000" cy="9018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ther 3">
  <p:cSld name="CUSTOM_3_1">
    <p:spTree>
      <p:nvGrpSpPr>
        <p:cNvPr id="298" name="Shape 298"/>
        <p:cNvGrpSpPr/>
        <p:nvPr/>
      </p:nvGrpSpPr>
      <p:grpSpPr>
        <a:xfrm>
          <a:off x="0" y="0"/>
          <a:ext cx="0" cy="0"/>
          <a:chOff x="0" y="0"/>
          <a:chExt cx="0" cy="0"/>
        </a:xfrm>
      </p:grpSpPr>
      <p:sp>
        <p:nvSpPr>
          <p:cNvPr id="299" name="Google Shape;299;p34"/>
          <p:cNvSpPr/>
          <p:nvPr/>
        </p:nvSpPr>
        <p:spPr>
          <a:xfrm>
            <a:off x="0" y="0"/>
            <a:ext cx="9144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4"/>
          <p:cNvSpPr txBox="1"/>
          <p:nvPr>
            <p:ph type="title"/>
          </p:nvPr>
        </p:nvSpPr>
        <p:spPr>
          <a:xfrm>
            <a:off x="3705288" y="1983988"/>
            <a:ext cx="45387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3"/>
              </a:buClr>
              <a:buSzPts val="3600"/>
              <a:buNone/>
              <a:defRPr sz="4000">
                <a:solidFill>
                  <a:schemeClr val="accent3"/>
                </a:solidFill>
              </a:defRPr>
            </a:lvl1pPr>
            <a:lvl2pPr lvl="1" rtl="0" algn="r">
              <a:spcBef>
                <a:spcPts val="0"/>
              </a:spcBef>
              <a:spcAft>
                <a:spcPts val="0"/>
              </a:spcAft>
              <a:buClr>
                <a:schemeClr val="accent3"/>
              </a:buClr>
              <a:buSzPts val="3600"/>
              <a:buNone/>
              <a:defRPr sz="3600">
                <a:solidFill>
                  <a:schemeClr val="accent3"/>
                </a:solidFill>
              </a:defRPr>
            </a:lvl2pPr>
            <a:lvl3pPr lvl="2" rtl="0" algn="r">
              <a:spcBef>
                <a:spcPts val="0"/>
              </a:spcBef>
              <a:spcAft>
                <a:spcPts val="0"/>
              </a:spcAft>
              <a:buClr>
                <a:schemeClr val="accent3"/>
              </a:buClr>
              <a:buSzPts val="3600"/>
              <a:buNone/>
              <a:defRPr sz="3600">
                <a:solidFill>
                  <a:schemeClr val="accent3"/>
                </a:solidFill>
              </a:defRPr>
            </a:lvl3pPr>
            <a:lvl4pPr lvl="3" rtl="0" algn="r">
              <a:spcBef>
                <a:spcPts val="0"/>
              </a:spcBef>
              <a:spcAft>
                <a:spcPts val="0"/>
              </a:spcAft>
              <a:buClr>
                <a:schemeClr val="accent3"/>
              </a:buClr>
              <a:buSzPts val="3600"/>
              <a:buNone/>
              <a:defRPr sz="3600">
                <a:solidFill>
                  <a:schemeClr val="accent3"/>
                </a:solidFill>
              </a:defRPr>
            </a:lvl4pPr>
            <a:lvl5pPr lvl="4" rtl="0" algn="r">
              <a:spcBef>
                <a:spcPts val="0"/>
              </a:spcBef>
              <a:spcAft>
                <a:spcPts val="0"/>
              </a:spcAft>
              <a:buClr>
                <a:schemeClr val="accent3"/>
              </a:buClr>
              <a:buSzPts val="3600"/>
              <a:buNone/>
              <a:defRPr sz="3600">
                <a:solidFill>
                  <a:schemeClr val="accent3"/>
                </a:solidFill>
              </a:defRPr>
            </a:lvl5pPr>
            <a:lvl6pPr lvl="5" rtl="0" algn="r">
              <a:spcBef>
                <a:spcPts val="0"/>
              </a:spcBef>
              <a:spcAft>
                <a:spcPts val="0"/>
              </a:spcAft>
              <a:buClr>
                <a:schemeClr val="accent3"/>
              </a:buClr>
              <a:buSzPts val="3600"/>
              <a:buNone/>
              <a:defRPr sz="3600">
                <a:solidFill>
                  <a:schemeClr val="accent3"/>
                </a:solidFill>
              </a:defRPr>
            </a:lvl6pPr>
            <a:lvl7pPr lvl="6" rtl="0" algn="r">
              <a:spcBef>
                <a:spcPts val="0"/>
              </a:spcBef>
              <a:spcAft>
                <a:spcPts val="0"/>
              </a:spcAft>
              <a:buClr>
                <a:schemeClr val="accent3"/>
              </a:buClr>
              <a:buSzPts val="3600"/>
              <a:buNone/>
              <a:defRPr sz="3600">
                <a:solidFill>
                  <a:schemeClr val="accent3"/>
                </a:solidFill>
              </a:defRPr>
            </a:lvl7pPr>
            <a:lvl8pPr lvl="7" rtl="0" algn="r">
              <a:spcBef>
                <a:spcPts val="0"/>
              </a:spcBef>
              <a:spcAft>
                <a:spcPts val="0"/>
              </a:spcAft>
              <a:buClr>
                <a:schemeClr val="accent3"/>
              </a:buClr>
              <a:buSzPts val="3600"/>
              <a:buNone/>
              <a:defRPr sz="3600">
                <a:solidFill>
                  <a:schemeClr val="accent3"/>
                </a:solidFill>
              </a:defRPr>
            </a:lvl8pPr>
            <a:lvl9pPr lvl="8" rtl="0" algn="r">
              <a:spcBef>
                <a:spcPts val="0"/>
              </a:spcBef>
              <a:spcAft>
                <a:spcPts val="0"/>
              </a:spcAft>
              <a:buClr>
                <a:schemeClr val="accent3"/>
              </a:buClr>
              <a:buSzPts val="3600"/>
              <a:buNone/>
              <a:defRPr sz="3600">
                <a:solidFill>
                  <a:schemeClr val="accent3"/>
                </a:solidFill>
              </a:defRPr>
            </a:lvl9pPr>
          </a:lstStyle>
          <a:p/>
        </p:txBody>
      </p:sp>
      <p:sp>
        <p:nvSpPr>
          <p:cNvPr id="301" name="Google Shape;301;p34"/>
          <p:cNvSpPr txBox="1"/>
          <p:nvPr>
            <p:ph hasCustomPrompt="1" idx="2" type="title"/>
          </p:nvPr>
        </p:nvSpPr>
        <p:spPr>
          <a:xfrm>
            <a:off x="6928188" y="1311400"/>
            <a:ext cx="1315800" cy="6726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3"/>
              </a:buClr>
              <a:buSzPts val="6400"/>
              <a:buNone/>
              <a:defRPr sz="5000">
                <a:solidFill>
                  <a:schemeClr val="accent3"/>
                </a:solidFill>
              </a:defRPr>
            </a:lvl1pPr>
            <a:lvl2pPr lvl="1" rtl="0" algn="r">
              <a:spcBef>
                <a:spcPts val="0"/>
              </a:spcBef>
              <a:spcAft>
                <a:spcPts val="0"/>
              </a:spcAft>
              <a:buClr>
                <a:schemeClr val="accent3"/>
              </a:buClr>
              <a:buSzPts val="6000"/>
              <a:buNone/>
              <a:defRPr sz="6000">
                <a:solidFill>
                  <a:schemeClr val="accent3"/>
                </a:solidFill>
              </a:defRPr>
            </a:lvl2pPr>
            <a:lvl3pPr lvl="2" rtl="0" algn="r">
              <a:spcBef>
                <a:spcPts val="0"/>
              </a:spcBef>
              <a:spcAft>
                <a:spcPts val="0"/>
              </a:spcAft>
              <a:buClr>
                <a:schemeClr val="accent3"/>
              </a:buClr>
              <a:buSzPts val="6000"/>
              <a:buNone/>
              <a:defRPr sz="6000">
                <a:solidFill>
                  <a:schemeClr val="accent3"/>
                </a:solidFill>
              </a:defRPr>
            </a:lvl3pPr>
            <a:lvl4pPr lvl="3" rtl="0" algn="r">
              <a:spcBef>
                <a:spcPts val="0"/>
              </a:spcBef>
              <a:spcAft>
                <a:spcPts val="0"/>
              </a:spcAft>
              <a:buClr>
                <a:schemeClr val="accent3"/>
              </a:buClr>
              <a:buSzPts val="6000"/>
              <a:buNone/>
              <a:defRPr sz="6000">
                <a:solidFill>
                  <a:schemeClr val="accent3"/>
                </a:solidFill>
              </a:defRPr>
            </a:lvl4pPr>
            <a:lvl5pPr lvl="4" rtl="0" algn="r">
              <a:spcBef>
                <a:spcPts val="0"/>
              </a:spcBef>
              <a:spcAft>
                <a:spcPts val="0"/>
              </a:spcAft>
              <a:buClr>
                <a:schemeClr val="accent3"/>
              </a:buClr>
              <a:buSzPts val="6000"/>
              <a:buNone/>
              <a:defRPr sz="6000">
                <a:solidFill>
                  <a:schemeClr val="accent3"/>
                </a:solidFill>
              </a:defRPr>
            </a:lvl5pPr>
            <a:lvl6pPr lvl="5" rtl="0" algn="r">
              <a:spcBef>
                <a:spcPts val="0"/>
              </a:spcBef>
              <a:spcAft>
                <a:spcPts val="0"/>
              </a:spcAft>
              <a:buClr>
                <a:schemeClr val="accent3"/>
              </a:buClr>
              <a:buSzPts val="6000"/>
              <a:buNone/>
              <a:defRPr sz="6000">
                <a:solidFill>
                  <a:schemeClr val="accent3"/>
                </a:solidFill>
              </a:defRPr>
            </a:lvl6pPr>
            <a:lvl7pPr lvl="6" rtl="0" algn="r">
              <a:spcBef>
                <a:spcPts val="0"/>
              </a:spcBef>
              <a:spcAft>
                <a:spcPts val="0"/>
              </a:spcAft>
              <a:buClr>
                <a:schemeClr val="accent3"/>
              </a:buClr>
              <a:buSzPts val="6000"/>
              <a:buNone/>
              <a:defRPr sz="6000">
                <a:solidFill>
                  <a:schemeClr val="accent3"/>
                </a:solidFill>
              </a:defRPr>
            </a:lvl7pPr>
            <a:lvl8pPr lvl="7" rtl="0" algn="r">
              <a:spcBef>
                <a:spcPts val="0"/>
              </a:spcBef>
              <a:spcAft>
                <a:spcPts val="0"/>
              </a:spcAft>
              <a:buClr>
                <a:schemeClr val="accent3"/>
              </a:buClr>
              <a:buSzPts val="6000"/>
              <a:buNone/>
              <a:defRPr sz="6000">
                <a:solidFill>
                  <a:schemeClr val="accent3"/>
                </a:solidFill>
              </a:defRPr>
            </a:lvl8pPr>
            <a:lvl9pPr lvl="8" rtl="0" algn="r">
              <a:spcBef>
                <a:spcPts val="0"/>
              </a:spcBef>
              <a:spcAft>
                <a:spcPts val="0"/>
              </a:spcAft>
              <a:buClr>
                <a:schemeClr val="accent3"/>
              </a:buClr>
              <a:buSzPts val="6000"/>
              <a:buNone/>
              <a:defRPr sz="6000">
                <a:solidFill>
                  <a:schemeClr val="accent3"/>
                </a:solidFill>
              </a:defRPr>
            </a:lvl9pPr>
          </a:lstStyle>
          <a:p>
            <a:r>
              <a:t>xx%</a:t>
            </a:r>
          </a:p>
        </p:txBody>
      </p:sp>
      <p:sp>
        <p:nvSpPr>
          <p:cNvPr id="302" name="Google Shape;302;p34"/>
          <p:cNvSpPr txBox="1"/>
          <p:nvPr>
            <p:ph idx="1" type="subTitle"/>
          </p:nvPr>
        </p:nvSpPr>
        <p:spPr>
          <a:xfrm>
            <a:off x="5162988" y="2580800"/>
            <a:ext cx="3081000" cy="90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a:solidFill>
                  <a:schemeClr val="accent1"/>
                </a:solidFill>
              </a:defRPr>
            </a:lvl1pPr>
            <a:lvl2pPr lvl="1" rtl="0" algn="r">
              <a:spcBef>
                <a:spcPts val="0"/>
              </a:spcBef>
              <a:spcAft>
                <a:spcPts val="0"/>
              </a:spcAft>
              <a:buSzPts val="16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15_1">
    <p:spTree>
      <p:nvGrpSpPr>
        <p:cNvPr id="303" name="Shape 303"/>
        <p:cNvGrpSpPr/>
        <p:nvPr/>
      </p:nvGrpSpPr>
      <p:grpSpPr>
        <a:xfrm>
          <a:off x="0" y="0"/>
          <a:ext cx="0" cy="0"/>
          <a:chOff x="0" y="0"/>
          <a:chExt cx="0" cy="0"/>
        </a:xfrm>
      </p:grpSpPr>
      <p:grpSp>
        <p:nvGrpSpPr>
          <p:cNvPr id="304" name="Google Shape;304;p35"/>
          <p:cNvGrpSpPr/>
          <p:nvPr/>
        </p:nvGrpSpPr>
        <p:grpSpPr>
          <a:xfrm>
            <a:off x="179675" y="108775"/>
            <a:ext cx="8920450" cy="4887725"/>
            <a:chOff x="179675" y="108775"/>
            <a:chExt cx="8920450" cy="4887725"/>
          </a:xfrm>
        </p:grpSpPr>
        <p:sp>
          <p:nvSpPr>
            <p:cNvPr id="305" name="Google Shape;305;p35"/>
            <p:cNvSpPr/>
            <p:nvPr/>
          </p:nvSpPr>
          <p:spPr>
            <a:xfrm>
              <a:off x="2375025" y="17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p:nvPr/>
          </p:nvSpPr>
          <p:spPr>
            <a:xfrm>
              <a:off x="812325" y="377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a:off x="7632825" y="1471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5"/>
            <p:cNvSpPr/>
            <p:nvPr/>
          </p:nvSpPr>
          <p:spPr>
            <a:xfrm>
              <a:off x="2146425" y="4748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5"/>
            <p:cNvSpPr/>
            <p:nvPr/>
          </p:nvSpPr>
          <p:spPr>
            <a:xfrm>
              <a:off x="2984625" y="786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5"/>
            <p:cNvSpPr/>
            <p:nvPr/>
          </p:nvSpPr>
          <p:spPr>
            <a:xfrm>
              <a:off x="6261225" y="633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5"/>
            <p:cNvSpPr/>
            <p:nvPr/>
          </p:nvSpPr>
          <p:spPr>
            <a:xfrm>
              <a:off x="3289425" y="1700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5"/>
            <p:cNvSpPr/>
            <p:nvPr/>
          </p:nvSpPr>
          <p:spPr>
            <a:xfrm>
              <a:off x="4441475" y="4448025"/>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5"/>
            <p:cNvSpPr/>
            <p:nvPr/>
          </p:nvSpPr>
          <p:spPr>
            <a:xfrm>
              <a:off x="1046050" y="30617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
            <p:cNvSpPr/>
            <p:nvPr/>
          </p:nvSpPr>
          <p:spPr>
            <a:xfrm>
              <a:off x="5990950" y="240065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5"/>
            <p:cNvSpPr/>
            <p:nvPr/>
          </p:nvSpPr>
          <p:spPr>
            <a:xfrm>
              <a:off x="6489825" y="3148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7785225" y="3300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7937625" y="4672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5"/>
            <p:cNvSpPr/>
            <p:nvPr/>
          </p:nvSpPr>
          <p:spPr>
            <a:xfrm>
              <a:off x="6642225" y="4519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5"/>
            <p:cNvSpPr/>
            <p:nvPr/>
          </p:nvSpPr>
          <p:spPr>
            <a:xfrm>
              <a:off x="5346825" y="3224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5"/>
            <p:cNvSpPr/>
            <p:nvPr/>
          </p:nvSpPr>
          <p:spPr>
            <a:xfrm>
              <a:off x="9080625" y="2005200"/>
              <a:ext cx="19500" cy="1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5"/>
            <p:cNvSpPr/>
            <p:nvPr/>
          </p:nvSpPr>
          <p:spPr>
            <a:xfrm>
              <a:off x="393825" y="1090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p:nvPr/>
          </p:nvSpPr>
          <p:spPr>
            <a:xfrm>
              <a:off x="4889625" y="1243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5"/>
            <p:cNvSpPr/>
            <p:nvPr/>
          </p:nvSpPr>
          <p:spPr>
            <a:xfrm>
              <a:off x="8623425" y="786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5"/>
            <p:cNvSpPr/>
            <p:nvPr/>
          </p:nvSpPr>
          <p:spPr>
            <a:xfrm>
              <a:off x="8242425" y="633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5"/>
            <p:cNvSpPr/>
            <p:nvPr/>
          </p:nvSpPr>
          <p:spPr>
            <a:xfrm>
              <a:off x="8775825" y="391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5"/>
            <p:cNvSpPr/>
            <p:nvPr/>
          </p:nvSpPr>
          <p:spPr>
            <a:xfrm>
              <a:off x="8013825" y="2462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5"/>
            <p:cNvSpPr/>
            <p:nvPr/>
          </p:nvSpPr>
          <p:spPr>
            <a:xfrm>
              <a:off x="8394825" y="2614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5"/>
            <p:cNvSpPr/>
            <p:nvPr/>
          </p:nvSpPr>
          <p:spPr>
            <a:xfrm>
              <a:off x="8318625" y="4977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5"/>
            <p:cNvSpPr/>
            <p:nvPr/>
          </p:nvSpPr>
          <p:spPr>
            <a:xfrm>
              <a:off x="6108825" y="2691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5"/>
            <p:cNvSpPr/>
            <p:nvPr/>
          </p:nvSpPr>
          <p:spPr>
            <a:xfrm>
              <a:off x="5956425" y="17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5"/>
            <p:cNvSpPr/>
            <p:nvPr/>
          </p:nvSpPr>
          <p:spPr>
            <a:xfrm>
              <a:off x="3594225" y="328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5"/>
            <p:cNvSpPr/>
            <p:nvPr/>
          </p:nvSpPr>
          <p:spPr>
            <a:xfrm>
              <a:off x="3746625" y="252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5"/>
            <p:cNvSpPr/>
            <p:nvPr/>
          </p:nvSpPr>
          <p:spPr>
            <a:xfrm>
              <a:off x="3899025" y="3757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5"/>
            <p:cNvSpPr/>
            <p:nvPr/>
          </p:nvSpPr>
          <p:spPr>
            <a:xfrm>
              <a:off x="3441825" y="391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5"/>
            <p:cNvSpPr/>
            <p:nvPr/>
          </p:nvSpPr>
          <p:spPr>
            <a:xfrm>
              <a:off x="3746625" y="4138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5"/>
            <p:cNvSpPr/>
            <p:nvPr/>
          </p:nvSpPr>
          <p:spPr>
            <a:xfrm>
              <a:off x="1536825" y="4672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5"/>
            <p:cNvSpPr/>
            <p:nvPr/>
          </p:nvSpPr>
          <p:spPr>
            <a:xfrm>
              <a:off x="1326350" y="48317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5"/>
            <p:cNvSpPr/>
            <p:nvPr/>
          </p:nvSpPr>
          <p:spPr>
            <a:xfrm>
              <a:off x="1478750" y="4883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5"/>
            <p:cNvSpPr/>
            <p:nvPr/>
          </p:nvSpPr>
          <p:spPr>
            <a:xfrm>
              <a:off x="8336750" y="10979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5"/>
            <p:cNvSpPr/>
            <p:nvPr/>
          </p:nvSpPr>
          <p:spPr>
            <a:xfrm>
              <a:off x="7879550" y="42983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5"/>
            <p:cNvSpPr/>
            <p:nvPr/>
          </p:nvSpPr>
          <p:spPr>
            <a:xfrm>
              <a:off x="4298150" y="22409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5"/>
            <p:cNvSpPr/>
            <p:nvPr/>
          </p:nvSpPr>
          <p:spPr>
            <a:xfrm>
              <a:off x="179675" y="2851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5"/>
            <p:cNvSpPr/>
            <p:nvPr/>
          </p:nvSpPr>
          <p:spPr>
            <a:xfrm>
              <a:off x="789275" y="3994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5"/>
            <p:cNvSpPr/>
            <p:nvPr/>
          </p:nvSpPr>
          <p:spPr>
            <a:xfrm>
              <a:off x="4218275" y="3994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5"/>
            <p:cNvSpPr/>
            <p:nvPr/>
          </p:nvSpPr>
          <p:spPr>
            <a:xfrm>
              <a:off x="5361275" y="4909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5"/>
            <p:cNvSpPr/>
            <p:nvPr/>
          </p:nvSpPr>
          <p:spPr>
            <a:xfrm>
              <a:off x="1475075" y="1556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5"/>
            <p:cNvSpPr/>
            <p:nvPr/>
          </p:nvSpPr>
          <p:spPr>
            <a:xfrm>
              <a:off x="3227675" y="1861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5"/>
            <p:cNvSpPr/>
            <p:nvPr/>
          </p:nvSpPr>
          <p:spPr>
            <a:xfrm>
              <a:off x="2389475" y="3309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5"/>
            <p:cNvSpPr/>
            <p:nvPr/>
          </p:nvSpPr>
          <p:spPr>
            <a:xfrm>
              <a:off x="8485475" y="2928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5"/>
            <p:cNvSpPr/>
            <p:nvPr/>
          </p:nvSpPr>
          <p:spPr>
            <a:xfrm>
              <a:off x="5437475" y="1175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5"/>
            <p:cNvSpPr/>
            <p:nvPr/>
          </p:nvSpPr>
          <p:spPr>
            <a:xfrm>
              <a:off x="2846675" y="4680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5"/>
            <p:cNvSpPr/>
            <p:nvPr/>
          </p:nvSpPr>
          <p:spPr>
            <a:xfrm>
              <a:off x="6428075" y="2623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5"/>
            <p:cNvSpPr/>
            <p:nvPr/>
          </p:nvSpPr>
          <p:spPr>
            <a:xfrm>
              <a:off x="3151475" y="1023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5"/>
            <p:cNvSpPr/>
            <p:nvPr/>
          </p:nvSpPr>
          <p:spPr>
            <a:xfrm>
              <a:off x="8942675" y="4604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5"/>
            <p:cNvSpPr/>
            <p:nvPr/>
          </p:nvSpPr>
          <p:spPr>
            <a:xfrm>
              <a:off x="9018875" y="2318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5"/>
            <p:cNvSpPr/>
            <p:nvPr/>
          </p:nvSpPr>
          <p:spPr>
            <a:xfrm>
              <a:off x="6732875" y="1632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5"/>
            <p:cNvSpPr/>
            <p:nvPr/>
          </p:nvSpPr>
          <p:spPr>
            <a:xfrm>
              <a:off x="7342475" y="337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5"/>
            <p:cNvSpPr/>
            <p:nvPr/>
          </p:nvSpPr>
          <p:spPr>
            <a:xfrm>
              <a:off x="3913475" y="108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slideLayout" Target="../slideLayouts/slideLayout3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23" Type="http://schemas.openxmlformats.org/officeDocument/2006/relationships/theme" Target="../theme/theme1.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20000" y="552588"/>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1pPr>
            <a:lvl2pPr lvl="1"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2pPr>
            <a:lvl3pPr lvl="2"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3pPr>
            <a:lvl4pPr lvl="3"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4pPr>
            <a:lvl5pPr lvl="4"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5pPr>
            <a:lvl6pPr lvl="5"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6pPr>
            <a:lvl7pPr lvl="6"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7pPr>
            <a:lvl8pPr lvl="7"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8pPr>
            <a:lvl9pPr lvl="8"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9pPr>
          </a:lstStyle>
          <a:p/>
        </p:txBody>
      </p:sp>
      <p:sp>
        <p:nvSpPr>
          <p:cNvPr id="52" name="Google Shape;52;p13"/>
          <p:cNvSpPr txBox="1"/>
          <p:nvPr>
            <p:ph idx="1" type="body"/>
          </p:nvPr>
        </p:nvSpPr>
        <p:spPr>
          <a:xfrm>
            <a:off x="720000" y="1260038"/>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lt2"/>
              </a:buClr>
              <a:buSzPts val="1800"/>
              <a:buFont typeface="Nunito SemiBold"/>
              <a:buChar char="●"/>
              <a:defRPr sz="1800">
                <a:solidFill>
                  <a:schemeClr val="lt2"/>
                </a:solidFill>
                <a:latin typeface="Nunito SemiBold"/>
                <a:ea typeface="Nunito SemiBold"/>
                <a:cs typeface="Nunito SemiBold"/>
                <a:sym typeface="Nunito SemiBold"/>
              </a:defRPr>
            </a:lvl1pPr>
            <a:lvl2pPr indent="-330200" lvl="1" marL="914400" rtl="0">
              <a:lnSpc>
                <a:spcPct val="100000"/>
              </a:lnSpc>
              <a:spcBef>
                <a:spcPts val="0"/>
              </a:spcBef>
              <a:spcAft>
                <a:spcPts val="0"/>
              </a:spcAft>
              <a:buClr>
                <a:schemeClr val="lt2"/>
              </a:buClr>
              <a:buSzPts val="1600"/>
              <a:buFont typeface="Nunito SemiBold"/>
              <a:buChar char="○"/>
              <a:defRPr sz="1600">
                <a:solidFill>
                  <a:schemeClr val="lt2"/>
                </a:solidFill>
                <a:latin typeface="Nunito SemiBold"/>
                <a:ea typeface="Nunito SemiBold"/>
                <a:cs typeface="Nunito SemiBold"/>
                <a:sym typeface="Nunito SemiBold"/>
              </a:defRPr>
            </a:lvl2pPr>
            <a:lvl3pPr indent="-317500" lvl="2" marL="13716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3pPr>
            <a:lvl4pPr indent="-317500" lvl="3" marL="18288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4pPr>
            <a:lvl5pPr indent="-317500" lvl="4" marL="22860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5pPr>
            <a:lvl6pPr indent="-317500" lvl="5" marL="27432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6pPr>
            <a:lvl7pPr indent="-317500" lvl="6" marL="32004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7pPr>
            <a:lvl8pPr indent="-317500" lvl="7" marL="36576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8pPr>
            <a:lvl9pPr indent="-317500" lvl="8" marL="41148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9pPr>
          </a:lstStyle>
          <a:p/>
        </p:txBody>
      </p:sp>
      <p:sp>
        <p:nvSpPr>
          <p:cNvPr id="53" name="Google Shape;53;p13"/>
          <p:cNvSpPr/>
          <p:nvPr/>
        </p:nvSpPr>
        <p:spPr>
          <a:xfrm>
            <a:off x="89025" y="398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8318625" y="10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5651625" y="10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3"/>
          <p:cNvGrpSpPr/>
          <p:nvPr/>
        </p:nvGrpSpPr>
        <p:grpSpPr>
          <a:xfrm>
            <a:off x="179675" y="108775"/>
            <a:ext cx="8920450" cy="4887725"/>
            <a:chOff x="179675" y="108775"/>
            <a:chExt cx="8920450" cy="4887725"/>
          </a:xfrm>
        </p:grpSpPr>
        <p:sp>
          <p:nvSpPr>
            <p:cNvPr id="57" name="Google Shape;57;p13"/>
            <p:cNvSpPr/>
            <p:nvPr/>
          </p:nvSpPr>
          <p:spPr>
            <a:xfrm>
              <a:off x="2375025" y="17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812325" y="377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7632825" y="1471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2146425" y="4748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2984625" y="786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6261225" y="633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3289425" y="1700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4441475" y="4448025"/>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1046050" y="30617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5990950" y="240065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6489825" y="3148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7785225" y="3300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7937625" y="4672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6642225" y="4519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5346825" y="3224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9080625" y="2005200"/>
              <a:ext cx="19500" cy="1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393825" y="1090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4889625" y="1243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8623425" y="786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8242425" y="633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8775825" y="391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8013825" y="2462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8394825" y="2614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8318625" y="4977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6108825" y="2691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5956425" y="17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3594225" y="328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3746625" y="252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3899025" y="3757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3441825" y="391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3746625" y="4138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1536825" y="4672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1326350" y="48317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1478750" y="4883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8336750" y="10979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7879550" y="42983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4298150" y="22409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179675" y="2851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789275" y="3994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4218275" y="3994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5361275" y="4909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1475075" y="1556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3227675" y="1861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2389475" y="3309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8485475" y="2928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5437475" y="1175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2846675" y="4680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6428075" y="2623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3151475" y="1023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8942675" y="4604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9018875" y="2318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6732875" y="1632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7342475" y="337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3913475" y="108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2.jpg"/><Relationship Id="rId6"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7.png"/><Relationship Id="rId5"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p36"/>
          <p:cNvSpPr txBox="1"/>
          <p:nvPr/>
        </p:nvSpPr>
        <p:spPr>
          <a:xfrm>
            <a:off x="165700" y="277275"/>
            <a:ext cx="8837700" cy="152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chemeClr val="lt1"/>
                </a:solidFill>
                <a:latin typeface="Comfortaa"/>
                <a:ea typeface="Comfortaa"/>
                <a:cs typeface="Comfortaa"/>
                <a:sym typeface="Comfortaa"/>
              </a:rPr>
              <a:t>Sapphire Spectra - </a:t>
            </a:r>
            <a:r>
              <a:rPr b="1" lang="en" sz="4800">
                <a:solidFill>
                  <a:schemeClr val="lt1"/>
                </a:solidFill>
                <a:latin typeface="Comfortaa"/>
                <a:ea typeface="Comfortaa"/>
                <a:cs typeface="Comfortaa"/>
                <a:sym typeface="Comfortaa"/>
              </a:rPr>
              <a:t>an Unusually blue and Potentially Young Y dwarf</a:t>
            </a:r>
            <a:endParaRPr b="1" sz="4800">
              <a:solidFill>
                <a:schemeClr val="lt1"/>
              </a:solidFill>
              <a:latin typeface="Comfortaa"/>
              <a:ea typeface="Comfortaa"/>
              <a:cs typeface="Comfortaa"/>
              <a:sym typeface="Comfortaa"/>
            </a:endParaRPr>
          </a:p>
        </p:txBody>
      </p:sp>
      <p:sp>
        <p:nvSpPr>
          <p:cNvPr id="364" name="Google Shape;364;p36"/>
          <p:cNvSpPr txBox="1"/>
          <p:nvPr/>
        </p:nvSpPr>
        <p:spPr>
          <a:xfrm>
            <a:off x="868350" y="2486275"/>
            <a:ext cx="7407300" cy="161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Comfortaa Medium"/>
                <a:ea typeface="Comfortaa Medium"/>
                <a:cs typeface="Comfortaa Medium"/>
                <a:sym typeface="Comfortaa Medium"/>
              </a:rPr>
              <a:t>Rice GCURS presentation of CWISE J105512.11+544328.3: A Nearby Y Dwarf with the bluest Spitzer color and potentially young age.</a:t>
            </a:r>
            <a:endParaRPr sz="2400">
              <a:solidFill>
                <a:schemeClr val="lt1"/>
              </a:solidFill>
              <a:latin typeface="Comfortaa Medium"/>
              <a:ea typeface="Comfortaa Medium"/>
              <a:cs typeface="Comfortaa Medium"/>
              <a:sym typeface="Comfortaa Medium"/>
            </a:endParaRPr>
          </a:p>
        </p:txBody>
      </p:sp>
      <p:sp>
        <p:nvSpPr>
          <p:cNvPr id="365" name="Google Shape;365;p36"/>
          <p:cNvSpPr txBox="1"/>
          <p:nvPr/>
        </p:nvSpPr>
        <p:spPr>
          <a:xfrm>
            <a:off x="6732775" y="4543300"/>
            <a:ext cx="233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Image credit: IPAC/Caltech</a:t>
            </a:r>
            <a:endParaRPr>
              <a:solidFill>
                <a:schemeClr val="lt1"/>
              </a:solidFill>
            </a:endParaRPr>
          </a:p>
        </p:txBody>
      </p:sp>
      <p:sp>
        <p:nvSpPr>
          <p:cNvPr id="366" name="Google Shape;366;p36"/>
          <p:cNvSpPr txBox="1"/>
          <p:nvPr/>
        </p:nvSpPr>
        <p:spPr>
          <a:xfrm>
            <a:off x="911650" y="4023075"/>
            <a:ext cx="7345800" cy="61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lt1"/>
                </a:solidFill>
                <a:latin typeface="Comfortaa Medium"/>
                <a:ea typeface="Comfortaa Medium"/>
                <a:cs typeface="Comfortaa Medium"/>
                <a:sym typeface="Comfortaa Medium"/>
              </a:rPr>
              <a:t>By Grady Robbins</a:t>
            </a:r>
            <a:endParaRPr sz="2400">
              <a:solidFill>
                <a:schemeClr val="lt1"/>
              </a:solidFill>
              <a:latin typeface="Comfortaa Medium"/>
              <a:ea typeface="Comfortaa Medium"/>
              <a:cs typeface="Comfortaa Medium"/>
              <a:sym typeface="Comfortaa Medium"/>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6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64"/>
                                        </p:tgtEl>
                                        <p:attrNameLst>
                                          <p:attrName>style.visibility</p:attrName>
                                        </p:attrNameLst>
                                      </p:cBhvr>
                                      <p:to>
                                        <p:strVal val="hidden"/>
                                      </p:to>
                                    </p:set>
                                  </p:childTnLst>
                                </p:cTn>
                              </p:par>
                            </p:childTnLst>
                          </p:cTn>
                        </p:par>
                        <p:par>
                          <p:cTn fill="hold">
                            <p:stCondLst>
                              <p:cond delay="0"/>
                            </p:stCondLst>
                            <p:childTnLst>
                              <p:par>
                                <p:cTn fill="hold" nodeType="afterEffect" presetClass="exit" presetID="1" presetSubtype="0">
                                  <p:stCondLst>
                                    <p:cond delay="0"/>
                                  </p:stCondLst>
                                  <p:childTnLst>
                                    <p:set>
                                      <p:cBhvr>
                                        <p:cTn dur="1" fill="hold">
                                          <p:stCondLst>
                                            <p:cond delay="0"/>
                                          </p:stCondLst>
                                        </p:cTn>
                                        <p:tgtEl>
                                          <p:spTgt spid="36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6" name="Shape 486"/>
        <p:cNvGrpSpPr/>
        <p:nvPr/>
      </p:nvGrpSpPr>
      <p:grpSpPr>
        <a:xfrm>
          <a:off x="0" y="0"/>
          <a:ext cx="0" cy="0"/>
          <a:chOff x="0" y="0"/>
          <a:chExt cx="0" cy="0"/>
        </a:xfrm>
      </p:grpSpPr>
      <p:pic>
        <p:nvPicPr>
          <p:cNvPr id="487" name="Google Shape;487;p45"/>
          <p:cNvPicPr preferRelativeResize="0"/>
          <p:nvPr/>
        </p:nvPicPr>
        <p:blipFill>
          <a:blip r:embed="rId4">
            <a:alphaModFix/>
          </a:blip>
          <a:stretch>
            <a:fillRect/>
          </a:stretch>
        </p:blipFill>
        <p:spPr>
          <a:xfrm>
            <a:off x="918388" y="1205450"/>
            <a:ext cx="7307233" cy="3839152"/>
          </a:xfrm>
          <a:prstGeom prst="rect">
            <a:avLst/>
          </a:prstGeom>
          <a:noFill/>
          <a:ln>
            <a:noFill/>
          </a:ln>
        </p:spPr>
      </p:pic>
      <p:pic>
        <p:nvPicPr>
          <p:cNvPr id="488" name="Google Shape;488;p45"/>
          <p:cNvPicPr preferRelativeResize="0"/>
          <p:nvPr/>
        </p:nvPicPr>
        <p:blipFill>
          <a:blip r:embed="rId4">
            <a:alphaModFix/>
          </a:blip>
          <a:stretch>
            <a:fillRect/>
          </a:stretch>
        </p:blipFill>
        <p:spPr>
          <a:xfrm>
            <a:off x="0" y="339325"/>
            <a:ext cx="9144003" cy="4804181"/>
          </a:xfrm>
          <a:prstGeom prst="rect">
            <a:avLst/>
          </a:prstGeom>
          <a:noFill/>
          <a:ln>
            <a:noFill/>
          </a:ln>
        </p:spPr>
      </p:pic>
      <p:grpSp>
        <p:nvGrpSpPr>
          <p:cNvPr id="489" name="Google Shape;489;p45"/>
          <p:cNvGrpSpPr/>
          <p:nvPr/>
        </p:nvGrpSpPr>
        <p:grpSpPr>
          <a:xfrm>
            <a:off x="1403400" y="1448675"/>
            <a:ext cx="7477491" cy="224700"/>
            <a:chOff x="1403400" y="1448675"/>
            <a:chExt cx="7477491" cy="224700"/>
          </a:xfrm>
        </p:grpSpPr>
        <p:grpSp>
          <p:nvGrpSpPr>
            <p:cNvPr id="490" name="Google Shape;490;p45"/>
            <p:cNvGrpSpPr/>
            <p:nvPr/>
          </p:nvGrpSpPr>
          <p:grpSpPr>
            <a:xfrm>
              <a:off x="1403400" y="1448675"/>
              <a:ext cx="856500" cy="224700"/>
              <a:chOff x="1403400" y="1448675"/>
              <a:chExt cx="856500" cy="224700"/>
            </a:xfrm>
          </p:grpSpPr>
          <p:cxnSp>
            <p:nvCxnSpPr>
              <p:cNvPr id="491" name="Google Shape;491;p45"/>
              <p:cNvCxnSpPr/>
              <p:nvPr/>
            </p:nvCxnSpPr>
            <p:spPr>
              <a:xfrm>
                <a:off x="1403400" y="1673375"/>
                <a:ext cx="856500" cy="0"/>
              </a:xfrm>
              <a:prstGeom prst="straightConnector1">
                <a:avLst/>
              </a:prstGeom>
              <a:noFill/>
              <a:ln cap="flat" cmpd="sng" w="28575">
                <a:solidFill>
                  <a:schemeClr val="dk1"/>
                </a:solidFill>
                <a:prstDash val="solid"/>
                <a:round/>
                <a:headEnd len="med" w="med" type="none"/>
                <a:tailEnd len="med" w="med" type="none"/>
              </a:ln>
            </p:spPr>
          </p:cxnSp>
          <p:sp>
            <p:nvSpPr>
              <p:cNvPr id="492" name="Google Shape;492;p45"/>
              <p:cNvSpPr txBox="1"/>
              <p:nvPr/>
            </p:nvSpPr>
            <p:spPr>
              <a:xfrm>
                <a:off x="1540500"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CH4</a:t>
                </a:r>
                <a:endParaRPr/>
              </a:p>
            </p:txBody>
          </p:sp>
        </p:grpSp>
        <p:grpSp>
          <p:nvGrpSpPr>
            <p:cNvPr id="493" name="Google Shape;493;p45"/>
            <p:cNvGrpSpPr/>
            <p:nvPr/>
          </p:nvGrpSpPr>
          <p:grpSpPr>
            <a:xfrm>
              <a:off x="2554625" y="1448675"/>
              <a:ext cx="1192091" cy="224700"/>
              <a:chOff x="1348380" y="1448675"/>
              <a:chExt cx="1197600" cy="224700"/>
            </a:xfrm>
          </p:grpSpPr>
          <p:cxnSp>
            <p:nvCxnSpPr>
              <p:cNvPr id="494" name="Google Shape;494;p45"/>
              <p:cNvCxnSpPr/>
              <p:nvPr/>
            </p:nvCxnSpPr>
            <p:spPr>
              <a:xfrm>
                <a:off x="1348380" y="1673375"/>
                <a:ext cx="1197600" cy="0"/>
              </a:xfrm>
              <a:prstGeom prst="straightConnector1">
                <a:avLst/>
              </a:prstGeom>
              <a:noFill/>
              <a:ln cap="flat" cmpd="sng" w="28575">
                <a:solidFill>
                  <a:schemeClr val="dk1"/>
                </a:solidFill>
                <a:prstDash val="solid"/>
                <a:round/>
                <a:headEnd len="med" w="med" type="none"/>
                <a:tailEnd len="med" w="med" type="none"/>
              </a:ln>
            </p:spPr>
          </p:cxnSp>
          <p:sp>
            <p:nvSpPr>
              <p:cNvPr id="495" name="Google Shape;495;p45"/>
              <p:cNvSpPr txBox="1"/>
              <p:nvPr/>
            </p:nvSpPr>
            <p:spPr>
              <a:xfrm>
                <a:off x="1656044"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CH4</a:t>
                </a:r>
                <a:endParaRPr/>
              </a:p>
            </p:txBody>
          </p:sp>
        </p:grpSp>
        <p:grpSp>
          <p:nvGrpSpPr>
            <p:cNvPr id="496" name="Google Shape;496;p45"/>
            <p:cNvGrpSpPr/>
            <p:nvPr/>
          </p:nvGrpSpPr>
          <p:grpSpPr>
            <a:xfrm>
              <a:off x="4221450" y="1448675"/>
              <a:ext cx="1238676" cy="224700"/>
              <a:chOff x="1348380" y="1448675"/>
              <a:chExt cx="1244400" cy="224700"/>
            </a:xfrm>
          </p:grpSpPr>
          <p:cxnSp>
            <p:nvCxnSpPr>
              <p:cNvPr id="497" name="Google Shape;497;p45"/>
              <p:cNvCxnSpPr/>
              <p:nvPr/>
            </p:nvCxnSpPr>
            <p:spPr>
              <a:xfrm>
                <a:off x="1348380" y="1673375"/>
                <a:ext cx="1244400" cy="0"/>
              </a:xfrm>
              <a:prstGeom prst="straightConnector1">
                <a:avLst/>
              </a:prstGeom>
              <a:noFill/>
              <a:ln cap="flat" cmpd="sng" w="28575">
                <a:solidFill>
                  <a:schemeClr val="dk1"/>
                </a:solidFill>
                <a:prstDash val="solid"/>
                <a:round/>
                <a:headEnd len="med" w="med" type="none"/>
                <a:tailEnd len="med" w="med" type="none"/>
              </a:ln>
            </p:spPr>
          </p:cxnSp>
          <p:sp>
            <p:nvSpPr>
              <p:cNvPr id="498" name="Google Shape;498;p45"/>
              <p:cNvSpPr txBox="1"/>
              <p:nvPr/>
            </p:nvSpPr>
            <p:spPr>
              <a:xfrm>
                <a:off x="1679427"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CH4</a:t>
                </a:r>
                <a:endParaRPr/>
              </a:p>
            </p:txBody>
          </p:sp>
        </p:grpSp>
        <p:grpSp>
          <p:nvGrpSpPr>
            <p:cNvPr id="499" name="Google Shape;499;p45"/>
            <p:cNvGrpSpPr/>
            <p:nvPr/>
          </p:nvGrpSpPr>
          <p:grpSpPr>
            <a:xfrm>
              <a:off x="7688800" y="1448675"/>
              <a:ext cx="1192091" cy="224700"/>
              <a:chOff x="1348380" y="1448675"/>
              <a:chExt cx="1197600" cy="224700"/>
            </a:xfrm>
          </p:grpSpPr>
          <p:cxnSp>
            <p:nvCxnSpPr>
              <p:cNvPr id="500" name="Google Shape;500;p45"/>
              <p:cNvCxnSpPr/>
              <p:nvPr/>
            </p:nvCxnSpPr>
            <p:spPr>
              <a:xfrm>
                <a:off x="1348380" y="1673375"/>
                <a:ext cx="1197600" cy="0"/>
              </a:xfrm>
              <a:prstGeom prst="straightConnector1">
                <a:avLst/>
              </a:prstGeom>
              <a:noFill/>
              <a:ln cap="flat" cmpd="sng" w="28575">
                <a:solidFill>
                  <a:schemeClr val="dk1"/>
                </a:solidFill>
                <a:prstDash val="solid"/>
                <a:round/>
                <a:headEnd len="med" w="med" type="none"/>
                <a:tailEnd len="med" w="med" type="none"/>
              </a:ln>
            </p:spPr>
          </p:cxnSp>
          <p:sp>
            <p:nvSpPr>
              <p:cNvPr id="501" name="Google Shape;501;p45"/>
              <p:cNvSpPr txBox="1"/>
              <p:nvPr/>
            </p:nvSpPr>
            <p:spPr>
              <a:xfrm>
                <a:off x="1656044"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CH4</a:t>
                </a:r>
                <a:endParaRPr/>
              </a:p>
            </p:txBody>
          </p:sp>
        </p:grpSp>
      </p:grpSp>
      <p:grpSp>
        <p:nvGrpSpPr>
          <p:cNvPr id="502" name="Google Shape;502;p45"/>
          <p:cNvGrpSpPr/>
          <p:nvPr/>
        </p:nvGrpSpPr>
        <p:grpSpPr>
          <a:xfrm>
            <a:off x="1233413" y="920893"/>
            <a:ext cx="5906789" cy="284560"/>
            <a:chOff x="1233413" y="920893"/>
            <a:chExt cx="5906789" cy="284560"/>
          </a:xfrm>
        </p:grpSpPr>
        <p:grpSp>
          <p:nvGrpSpPr>
            <p:cNvPr id="503" name="Google Shape;503;p45"/>
            <p:cNvGrpSpPr/>
            <p:nvPr/>
          </p:nvGrpSpPr>
          <p:grpSpPr>
            <a:xfrm>
              <a:off x="1233413" y="920893"/>
              <a:ext cx="945510" cy="284560"/>
              <a:chOff x="1403400" y="1448675"/>
              <a:chExt cx="745200" cy="224700"/>
            </a:xfrm>
          </p:grpSpPr>
          <p:cxnSp>
            <p:nvCxnSpPr>
              <p:cNvPr id="504" name="Google Shape;504;p45"/>
              <p:cNvCxnSpPr/>
              <p:nvPr/>
            </p:nvCxnSpPr>
            <p:spPr>
              <a:xfrm>
                <a:off x="1403400" y="1673375"/>
                <a:ext cx="745200" cy="0"/>
              </a:xfrm>
              <a:prstGeom prst="straightConnector1">
                <a:avLst/>
              </a:prstGeom>
              <a:noFill/>
              <a:ln cap="flat" cmpd="sng" w="28575">
                <a:solidFill>
                  <a:srgbClr val="1155CC"/>
                </a:solidFill>
                <a:prstDash val="solid"/>
                <a:round/>
                <a:headEnd len="med" w="med" type="none"/>
                <a:tailEnd len="med" w="med" type="none"/>
              </a:ln>
            </p:spPr>
          </p:cxnSp>
          <p:sp>
            <p:nvSpPr>
              <p:cNvPr id="505" name="Google Shape;505;p45"/>
              <p:cNvSpPr txBox="1"/>
              <p:nvPr/>
            </p:nvSpPr>
            <p:spPr>
              <a:xfrm>
                <a:off x="1484857"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155CC"/>
                    </a:solidFill>
                  </a:rPr>
                  <a:t>H2O</a:t>
                </a:r>
                <a:endParaRPr>
                  <a:solidFill>
                    <a:srgbClr val="1155CC"/>
                  </a:solidFill>
                </a:endParaRPr>
              </a:p>
            </p:txBody>
          </p:sp>
        </p:grpSp>
        <p:grpSp>
          <p:nvGrpSpPr>
            <p:cNvPr id="506" name="Google Shape;506;p45"/>
            <p:cNvGrpSpPr/>
            <p:nvPr/>
          </p:nvGrpSpPr>
          <p:grpSpPr>
            <a:xfrm>
              <a:off x="2735763" y="920893"/>
              <a:ext cx="1060463" cy="284560"/>
              <a:chOff x="1403400" y="1448675"/>
              <a:chExt cx="835800" cy="224700"/>
            </a:xfrm>
          </p:grpSpPr>
          <p:cxnSp>
            <p:nvCxnSpPr>
              <p:cNvPr id="507" name="Google Shape;507;p45"/>
              <p:cNvCxnSpPr/>
              <p:nvPr/>
            </p:nvCxnSpPr>
            <p:spPr>
              <a:xfrm>
                <a:off x="1403400" y="1673375"/>
                <a:ext cx="835800" cy="0"/>
              </a:xfrm>
              <a:prstGeom prst="straightConnector1">
                <a:avLst/>
              </a:prstGeom>
              <a:noFill/>
              <a:ln cap="flat" cmpd="sng" w="28575">
                <a:solidFill>
                  <a:srgbClr val="1155CC"/>
                </a:solidFill>
                <a:prstDash val="solid"/>
                <a:round/>
                <a:headEnd len="med" w="med" type="none"/>
                <a:tailEnd len="med" w="med" type="none"/>
              </a:ln>
            </p:spPr>
          </p:cxnSp>
          <p:sp>
            <p:nvSpPr>
              <p:cNvPr id="508" name="Google Shape;508;p45"/>
              <p:cNvSpPr txBox="1"/>
              <p:nvPr/>
            </p:nvSpPr>
            <p:spPr>
              <a:xfrm>
                <a:off x="1530156"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155CC"/>
                    </a:solidFill>
                  </a:rPr>
                  <a:t>H2O</a:t>
                </a:r>
                <a:endParaRPr>
                  <a:solidFill>
                    <a:srgbClr val="1155CC"/>
                  </a:solidFill>
                </a:endParaRPr>
              </a:p>
            </p:txBody>
          </p:sp>
        </p:grpSp>
        <p:grpSp>
          <p:nvGrpSpPr>
            <p:cNvPr id="509" name="Google Shape;509;p45"/>
            <p:cNvGrpSpPr/>
            <p:nvPr/>
          </p:nvGrpSpPr>
          <p:grpSpPr>
            <a:xfrm>
              <a:off x="4847988" y="920893"/>
              <a:ext cx="2292214" cy="284560"/>
              <a:chOff x="1403400" y="1448675"/>
              <a:chExt cx="1806600" cy="224700"/>
            </a:xfrm>
          </p:grpSpPr>
          <p:cxnSp>
            <p:nvCxnSpPr>
              <p:cNvPr id="510" name="Google Shape;510;p45"/>
              <p:cNvCxnSpPr/>
              <p:nvPr/>
            </p:nvCxnSpPr>
            <p:spPr>
              <a:xfrm>
                <a:off x="1403400" y="1673375"/>
                <a:ext cx="1806600" cy="0"/>
              </a:xfrm>
              <a:prstGeom prst="straightConnector1">
                <a:avLst/>
              </a:prstGeom>
              <a:noFill/>
              <a:ln cap="flat" cmpd="sng" w="28575">
                <a:solidFill>
                  <a:srgbClr val="1155CC"/>
                </a:solidFill>
                <a:prstDash val="solid"/>
                <a:round/>
                <a:headEnd len="med" w="med" type="none"/>
                <a:tailEnd len="med" w="med" type="none"/>
              </a:ln>
            </p:spPr>
          </p:cxnSp>
          <p:sp>
            <p:nvSpPr>
              <p:cNvPr id="511" name="Google Shape;511;p45"/>
              <p:cNvSpPr txBox="1"/>
              <p:nvPr/>
            </p:nvSpPr>
            <p:spPr>
              <a:xfrm>
                <a:off x="2015555"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155CC"/>
                    </a:solidFill>
                  </a:rPr>
                  <a:t>H2O</a:t>
                </a:r>
                <a:endParaRPr>
                  <a:solidFill>
                    <a:srgbClr val="1155CC"/>
                  </a:solidFill>
                </a:endParaRPr>
              </a:p>
            </p:txBody>
          </p:sp>
        </p:grpSp>
      </p:grpSp>
      <p:grpSp>
        <p:nvGrpSpPr>
          <p:cNvPr id="512" name="Google Shape;512;p45"/>
          <p:cNvGrpSpPr/>
          <p:nvPr/>
        </p:nvGrpSpPr>
        <p:grpSpPr>
          <a:xfrm>
            <a:off x="3270025" y="452975"/>
            <a:ext cx="944400" cy="237425"/>
            <a:chOff x="1315425" y="1435950"/>
            <a:chExt cx="944400" cy="237425"/>
          </a:xfrm>
        </p:grpSpPr>
        <p:cxnSp>
          <p:nvCxnSpPr>
            <p:cNvPr id="513" name="Google Shape;513;p45"/>
            <p:cNvCxnSpPr/>
            <p:nvPr/>
          </p:nvCxnSpPr>
          <p:spPr>
            <a:xfrm>
              <a:off x="1315425" y="1673375"/>
              <a:ext cx="944400" cy="0"/>
            </a:xfrm>
            <a:prstGeom prst="straightConnector1">
              <a:avLst/>
            </a:prstGeom>
            <a:noFill/>
            <a:ln cap="flat" cmpd="sng" w="28575">
              <a:solidFill>
                <a:srgbClr val="38761D"/>
              </a:solidFill>
              <a:prstDash val="solid"/>
              <a:round/>
              <a:headEnd len="med" w="med" type="none"/>
              <a:tailEnd len="med" w="med" type="none"/>
            </a:ln>
          </p:spPr>
        </p:cxnSp>
        <p:sp>
          <p:nvSpPr>
            <p:cNvPr id="514" name="Google Shape;514;p45"/>
            <p:cNvSpPr txBox="1"/>
            <p:nvPr/>
          </p:nvSpPr>
          <p:spPr>
            <a:xfrm>
              <a:off x="1496475" y="1435950"/>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8761D"/>
                  </a:solidFill>
                </a:rPr>
                <a:t>NH3</a:t>
              </a:r>
              <a:endParaRPr>
                <a:solidFill>
                  <a:srgbClr val="38761D"/>
                </a:solidFill>
              </a:endParaRPr>
            </a:p>
          </p:txBody>
        </p:sp>
      </p:grpSp>
      <p:grpSp>
        <p:nvGrpSpPr>
          <p:cNvPr id="515" name="Google Shape;515;p45"/>
          <p:cNvGrpSpPr/>
          <p:nvPr/>
        </p:nvGrpSpPr>
        <p:grpSpPr>
          <a:xfrm>
            <a:off x="1006475" y="3869675"/>
            <a:ext cx="6181325" cy="284700"/>
            <a:chOff x="1006475" y="3869675"/>
            <a:chExt cx="6181325" cy="284700"/>
          </a:xfrm>
        </p:grpSpPr>
        <p:sp>
          <p:nvSpPr>
            <p:cNvPr id="516" name="Google Shape;516;p45"/>
            <p:cNvSpPr txBox="1"/>
            <p:nvPr/>
          </p:nvSpPr>
          <p:spPr>
            <a:xfrm>
              <a:off x="1006475" y="3869675"/>
              <a:ext cx="276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Y</a:t>
              </a:r>
              <a:endParaRPr b="1" sz="1500"/>
            </a:p>
          </p:txBody>
        </p:sp>
        <p:sp>
          <p:nvSpPr>
            <p:cNvPr id="517" name="Google Shape;517;p45"/>
            <p:cNvSpPr txBox="1"/>
            <p:nvPr/>
          </p:nvSpPr>
          <p:spPr>
            <a:xfrm>
              <a:off x="2208325" y="3869675"/>
              <a:ext cx="276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J</a:t>
              </a:r>
              <a:endParaRPr b="1" sz="1500"/>
            </a:p>
          </p:txBody>
        </p:sp>
        <p:sp>
          <p:nvSpPr>
            <p:cNvPr id="518" name="Google Shape;518;p45"/>
            <p:cNvSpPr txBox="1"/>
            <p:nvPr/>
          </p:nvSpPr>
          <p:spPr>
            <a:xfrm>
              <a:off x="3972150" y="3869675"/>
              <a:ext cx="276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H</a:t>
              </a:r>
              <a:endParaRPr b="1" sz="1500"/>
            </a:p>
          </p:txBody>
        </p:sp>
        <p:sp>
          <p:nvSpPr>
            <p:cNvPr id="519" name="Google Shape;519;p45"/>
            <p:cNvSpPr txBox="1"/>
            <p:nvPr/>
          </p:nvSpPr>
          <p:spPr>
            <a:xfrm>
              <a:off x="6910900" y="3869675"/>
              <a:ext cx="276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K</a:t>
              </a:r>
              <a:endParaRPr b="1" sz="1500"/>
            </a:p>
            <a:p>
              <a:pPr indent="0" lvl="0" marL="0" rtl="0" algn="l">
                <a:spcBef>
                  <a:spcPts val="0"/>
                </a:spcBef>
                <a:spcAft>
                  <a:spcPts val="0"/>
                </a:spcAft>
                <a:buNone/>
              </a:pPr>
              <a:r>
                <a:t/>
              </a:r>
              <a:endParaRPr b="1" sz="1500"/>
            </a:p>
          </p:txBody>
        </p:sp>
      </p:grpSp>
      <p:cxnSp>
        <p:nvCxnSpPr>
          <p:cNvPr id="520" name="Google Shape;520;p45"/>
          <p:cNvCxnSpPr/>
          <p:nvPr/>
        </p:nvCxnSpPr>
        <p:spPr>
          <a:xfrm rot="10800000">
            <a:off x="4285700" y="599825"/>
            <a:ext cx="581700" cy="0"/>
          </a:xfrm>
          <a:prstGeom prst="straightConnector1">
            <a:avLst/>
          </a:prstGeom>
          <a:noFill/>
          <a:ln cap="flat" cmpd="sng" w="28575">
            <a:solidFill>
              <a:schemeClr val="dk2"/>
            </a:solidFill>
            <a:prstDash val="solid"/>
            <a:round/>
            <a:headEnd len="med" w="med" type="none"/>
            <a:tailEnd len="med" w="med" type="triangle"/>
          </a:ln>
        </p:spPr>
      </p:cxnSp>
      <p:sp>
        <p:nvSpPr>
          <p:cNvPr id="521" name="Google Shape;521;p45"/>
          <p:cNvSpPr txBox="1"/>
          <p:nvPr/>
        </p:nvSpPr>
        <p:spPr>
          <a:xfrm>
            <a:off x="4867400" y="506675"/>
            <a:ext cx="2583300" cy="1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Supports a Y0 classification</a:t>
            </a:r>
            <a:endParaRPr>
              <a:solidFill>
                <a:schemeClr val="dk2"/>
              </a:solidFill>
            </a:endParaRPr>
          </a:p>
        </p:txBody>
      </p:sp>
      <p:cxnSp>
        <p:nvCxnSpPr>
          <p:cNvPr id="522" name="Google Shape;522;p45"/>
          <p:cNvCxnSpPr/>
          <p:nvPr/>
        </p:nvCxnSpPr>
        <p:spPr>
          <a:xfrm rot="10800000">
            <a:off x="6160375" y="1070825"/>
            <a:ext cx="581700" cy="0"/>
          </a:xfrm>
          <a:prstGeom prst="straightConnector1">
            <a:avLst/>
          </a:prstGeom>
          <a:noFill/>
          <a:ln cap="flat" cmpd="sng" w="28575">
            <a:solidFill>
              <a:schemeClr val="dk2"/>
            </a:solidFill>
            <a:prstDash val="solid"/>
            <a:round/>
            <a:headEnd len="med" w="med" type="none"/>
            <a:tailEnd len="med" w="med" type="triangle"/>
          </a:ln>
        </p:spPr>
      </p:cxnSp>
      <p:sp>
        <p:nvSpPr>
          <p:cNvPr id="523" name="Google Shape;523;p45"/>
          <p:cNvSpPr txBox="1"/>
          <p:nvPr/>
        </p:nvSpPr>
        <p:spPr>
          <a:xfrm>
            <a:off x="6742075" y="977675"/>
            <a:ext cx="2583300" cy="1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Supports a &gt;T8 classification</a:t>
            </a:r>
            <a:endParaRPr>
              <a:solidFill>
                <a:schemeClr val="dk2"/>
              </a:solidFill>
            </a:endParaRPr>
          </a:p>
        </p:txBody>
      </p:sp>
      <p:cxnSp>
        <p:nvCxnSpPr>
          <p:cNvPr id="524" name="Google Shape;524;p45"/>
          <p:cNvCxnSpPr/>
          <p:nvPr/>
        </p:nvCxnSpPr>
        <p:spPr>
          <a:xfrm rot="10800000">
            <a:off x="5060625" y="1561025"/>
            <a:ext cx="581700" cy="0"/>
          </a:xfrm>
          <a:prstGeom prst="straightConnector1">
            <a:avLst/>
          </a:prstGeom>
          <a:noFill/>
          <a:ln cap="flat" cmpd="sng" w="28575">
            <a:solidFill>
              <a:schemeClr val="dk2"/>
            </a:solidFill>
            <a:prstDash val="solid"/>
            <a:round/>
            <a:headEnd len="med" w="med" type="none"/>
            <a:tailEnd len="med" w="med" type="triangle"/>
          </a:ln>
        </p:spPr>
      </p:cxnSp>
      <p:sp>
        <p:nvSpPr>
          <p:cNvPr id="525" name="Google Shape;525;p45"/>
          <p:cNvSpPr txBox="1"/>
          <p:nvPr/>
        </p:nvSpPr>
        <p:spPr>
          <a:xfrm>
            <a:off x="5642325" y="1467875"/>
            <a:ext cx="2583300" cy="1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Supports a Y0 classification</a:t>
            </a:r>
            <a:endParaRPr>
              <a:solidFill>
                <a:schemeClr val="dk2"/>
              </a:solidFill>
            </a:endParaRPr>
          </a:p>
        </p:txBody>
      </p:sp>
      <p:sp>
        <p:nvSpPr>
          <p:cNvPr id="526" name="Google Shape;526;p45"/>
          <p:cNvSpPr txBox="1"/>
          <p:nvPr/>
        </p:nvSpPr>
        <p:spPr>
          <a:xfrm>
            <a:off x="5176325" y="2006775"/>
            <a:ext cx="3165300" cy="9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Corresponding spectral types are from Cushing et al. (2011) and Kirkpatrick et al. (2012)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5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6"/>
          <p:cNvSpPr txBox="1"/>
          <p:nvPr>
            <p:ph type="title"/>
          </p:nvPr>
        </p:nvSpPr>
        <p:spPr>
          <a:xfrm>
            <a:off x="2114700" y="1949050"/>
            <a:ext cx="4914600" cy="76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700"/>
              <a:t>Physical Properties</a:t>
            </a:r>
            <a:endParaRPr sz="4700"/>
          </a:p>
        </p:txBody>
      </p:sp>
      <p:grpSp>
        <p:nvGrpSpPr>
          <p:cNvPr id="532" name="Google Shape;532;p46"/>
          <p:cNvGrpSpPr/>
          <p:nvPr/>
        </p:nvGrpSpPr>
        <p:grpSpPr>
          <a:xfrm>
            <a:off x="-12960038" y="-803229"/>
            <a:ext cx="26490689" cy="6247299"/>
            <a:chOff x="-12960038" y="-803229"/>
            <a:chExt cx="26490689" cy="6247299"/>
          </a:xfrm>
        </p:grpSpPr>
        <p:sp>
          <p:nvSpPr>
            <p:cNvPr id="533" name="Google Shape;533;p46"/>
            <p:cNvSpPr/>
            <p:nvPr/>
          </p:nvSpPr>
          <p:spPr>
            <a:xfrm rot="10800000">
              <a:off x="-1617236" y="-373529"/>
              <a:ext cx="13911087" cy="1633404"/>
            </a:xfrm>
            <a:custGeom>
              <a:rect b="b" l="l" r="r" t="t"/>
              <a:pathLst>
                <a:path extrusionOk="0" h="17780" w="123844">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6"/>
            <p:cNvSpPr/>
            <p:nvPr/>
          </p:nvSpPr>
          <p:spPr>
            <a:xfrm rot="5400000">
              <a:off x="-5583279" y="-3924659"/>
              <a:ext cx="1938470" cy="16691989"/>
            </a:xfrm>
            <a:custGeom>
              <a:rect b="b" l="l" r="r" t="t"/>
              <a:pathLst>
                <a:path extrusionOk="0" h="157732" w="22241">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6"/>
            <p:cNvSpPr/>
            <p:nvPr/>
          </p:nvSpPr>
          <p:spPr>
            <a:xfrm rot="5400000">
              <a:off x="3077271" y="-3871159"/>
              <a:ext cx="1938470" cy="16691989"/>
            </a:xfrm>
            <a:custGeom>
              <a:rect b="b" l="l" r="r" t="t"/>
              <a:pathLst>
                <a:path extrusionOk="0" h="157732" w="22241">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6"/>
            <p:cNvSpPr/>
            <p:nvPr/>
          </p:nvSpPr>
          <p:spPr>
            <a:xfrm rot="5340003">
              <a:off x="3744396" y="-273365"/>
              <a:ext cx="825650" cy="10222507"/>
            </a:xfrm>
            <a:custGeom>
              <a:rect b="b" l="l" r="r" t="t"/>
              <a:pathLst>
                <a:path extrusionOk="0" h="20040" w="1508">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6"/>
            <p:cNvSpPr/>
            <p:nvPr/>
          </p:nvSpPr>
          <p:spPr>
            <a:xfrm rot="10800000">
              <a:off x="-11883261" y="-481829"/>
              <a:ext cx="13911087" cy="1633404"/>
            </a:xfrm>
            <a:custGeom>
              <a:rect b="b" l="l" r="r" t="t"/>
              <a:pathLst>
                <a:path extrusionOk="0" h="17780" w="123844">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6"/>
            <p:cNvSpPr/>
            <p:nvPr/>
          </p:nvSpPr>
          <p:spPr>
            <a:xfrm rot="-5541995">
              <a:off x="7110656" y="-5930289"/>
              <a:ext cx="1033964" cy="11773372"/>
            </a:xfrm>
            <a:custGeom>
              <a:rect b="b" l="l" r="r" t="t"/>
              <a:pathLst>
                <a:path extrusionOk="0" h="20040" w="1508">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rgbClr val="502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9" name="Google Shape;539;p46"/>
          <p:cNvSpPr txBox="1"/>
          <p:nvPr/>
        </p:nvSpPr>
        <p:spPr>
          <a:xfrm>
            <a:off x="2725800" y="2711950"/>
            <a:ext cx="3692400" cy="3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3"/>
                </a:solidFill>
                <a:latin typeface="Comfortaa"/>
                <a:ea typeface="Comfortaa"/>
                <a:cs typeface="Comfortaa"/>
                <a:sym typeface="Comfortaa"/>
              </a:rPr>
              <a:t>of W1055</a:t>
            </a:r>
            <a:endParaRPr b="1" sz="1800">
              <a:solidFill>
                <a:schemeClr val="accent3"/>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2" presetSubtype="2">
                                  <p:stCondLst>
                                    <p:cond delay="0"/>
                                  </p:stCondLst>
                                  <p:childTnLst>
                                    <p:anim calcmode="lin" valueType="num">
                                      <p:cBhvr additive="base">
                                        <p:cTn dur="5000"/>
                                        <p:tgtEl>
                                          <p:spTgt spid="532"/>
                                        </p:tgtEl>
                                        <p:attrNameLst>
                                          <p:attrName>ppt_x</p:attrName>
                                        </p:attrNameLst>
                                      </p:cBhvr>
                                      <p:tavLst>
                                        <p:tav fmla="" tm="0">
                                          <p:val>
                                            <p:strVal val="#ppt_x"/>
                                          </p:val>
                                        </p:tav>
                                        <p:tav fmla="" tm="100000">
                                          <p:val>
                                            <p:strVal val="#ppt_x+1"/>
                                          </p:val>
                                        </p:tav>
                                      </p:tavLst>
                                    </p:anim>
                                    <p:set>
                                      <p:cBhvr>
                                        <p:cTn dur="1" fill="hold">
                                          <p:stCondLst>
                                            <p:cond delay="5000"/>
                                          </p:stCondLst>
                                        </p:cTn>
                                        <p:tgtEl>
                                          <p:spTgt spid="5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3" name="Shape 543"/>
        <p:cNvGrpSpPr/>
        <p:nvPr/>
      </p:nvGrpSpPr>
      <p:grpSpPr>
        <a:xfrm>
          <a:off x="0" y="0"/>
          <a:ext cx="0" cy="0"/>
          <a:chOff x="0" y="0"/>
          <a:chExt cx="0" cy="0"/>
        </a:xfrm>
      </p:grpSpPr>
      <p:sp>
        <p:nvSpPr>
          <p:cNvPr id="544" name="Google Shape;544;p47"/>
          <p:cNvSpPr txBox="1"/>
          <p:nvPr/>
        </p:nvSpPr>
        <p:spPr>
          <a:xfrm>
            <a:off x="62775" y="156550"/>
            <a:ext cx="89415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lt1"/>
                </a:solidFill>
                <a:latin typeface="Comfortaa"/>
                <a:ea typeface="Comfortaa"/>
                <a:cs typeface="Comfortaa"/>
                <a:sym typeface="Comfortaa"/>
              </a:rPr>
              <a:t>Atmospheric Modeling is Unclear</a:t>
            </a:r>
            <a:endParaRPr b="1" sz="3900">
              <a:solidFill>
                <a:schemeClr val="lt1"/>
              </a:solidFill>
              <a:latin typeface="Comfortaa"/>
              <a:ea typeface="Comfortaa"/>
              <a:cs typeface="Comfortaa"/>
              <a:sym typeface="Comfortaa"/>
            </a:endParaRPr>
          </a:p>
        </p:txBody>
      </p:sp>
      <p:pic>
        <p:nvPicPr>
          <p:cNvPr id="545" name="Google Shape;545;p47"/>
          <p:cNvPicPr preferRelativeResize="0"/>
          <p:nvPr/>
        </p:nvPicPr>
        <p:blipFill>
          <a:blip r:embed="rId4">
            <a:alphaModFix/>
          </a:blip>
          <a:stretch>
            <a:fillRect/>
          </a:stretch>
        </p:blipFill>
        <p:spPr>
          <a:xfrm>
            <a:off x="1073733" y="999550"/>
            <a:ext cx="6996541" cy="4143951"/>
          </a:xfrm>
          <a:prstGeom prst="rect">
            <a:avLst/>
          </a:prstGeom>
          <a:noFill/>
          <a:ln>
            <a:noFill/>
          </a:ln>
        </p:spPr>
      </p:pic>
      <p:grpSp>
        <p:nvGrpSpPr>
          <p:cNvPr id="546" name="Google Shape;546;p47"/>
          <p:cNvGrpSpPr/>
          <p:nvPr/>
        </p:nvGrpSpPr>
        <p:grpSpPr>
          <a:xfrm>
            <a:off x="3163621" y="1486285"/>
            <a:ext cx="3982767" cy="1893243"/>
            <a:chOff x="3163621" y="1486285"/>
            <a:chExt cx="3982767" cy="1893243"/>
          </a:xfrm>
        </p:grpSpPr>
        <p:grpSp>
          <p:nvGrpSpPr>
            <p:cNvPr id="547" name="Google Shape;547;p47"/>
            <p:cNvGrpSpPr/>
            <p:nvPr/>
          </p:nvGrpSpPr>
          <p:grpSpPr>
            <a:xfrm>
              <a:off x="6503721" y="1486285"/>
              <a:ext cx="642667" cy="76693"/>
              <a:chOff x="5733675" y="1727275"/>
              <a:chExt cx="860100" cy="172500"/>
            </a:xfrm>
          </p:grpSpPr>
          <p:cxnSp>
            <p:nvCxnSpPr>
              <p:cNvPr id="548" name="Google Shape;548;p47"/>
              <p:cNvCxnSpPr/>
              <p:nvPr/>
            </p:nvCxnSpPr>
            <p:spPr>
              <a:xfrm>
                <a:off x="5733675" y="1899775"/>
                <a:ext cx="860100" cy="0"/>
              </a:xfrm>
              <a:prstGeom prst="straightConnector1">
                <a:avLst/>
              </a:prstGeom>
              <a:noFill/>
              <a:ln cap="flat" cmpd="sng" w="19050">
                <a:solidFill>
                  <a:schemeClr val="dk1"/>
                </a:solidFill>
                <a:prstDash val="solid"/>
                <a:round/>
                <a:headEnd len="med" w="med" type="none"/>
                <a:tailEnd len="med" w="med" type="none"/>
              </a:ln>
            </p:spPr>
          </p:cxnSp>
          <p:cxnSp>
            <p:nvCxnSpPr>
              <p:cNvPr id="549" name="Google Shape;549;p47"/>
              <p:cNvCxnSpPr/>
              <p:nvPr/>
            </p:nvCxnSpPr>
            <p:spPr>
              <a:xfrm rot="10800000">
                <a:off x="5733675" y="1727275"/>
                <a:ext cx="0" cy="172500"/>
              </a:xfrm>
              <a:prstGeom prst="straightConnector1">
                <a:avLst/>
              </a:prstGeom>
              <a:noFill/>
              <a:ln cap="flat" cmpd="sng" w="19050">
                <a:solidFill>
                  <a:schemeClr val="dk1"/>
                </a:solidFill>
                <a:prstDash val="solid"/>
                <a:round/>
                <a:headEnd len="med" w="med" type="none"/>
                <a:tailEnd len="med" w="med" type="none"/>
              </a:ln>
            </p:spPr>
          </p:cxnSp>
          <p:cxnSp>
            <p:nvCxnSpPr>
              <p:cNvPr id="550" name="Google Shape;550;p47"/>
              <p:cNvCxnSpPr/>
              <p:nvPr/>
            </p:nvCxnSpPr>
            <p:spPr>
              <a:xfrm rot="10800000">
                <a:off x="6593775" y="1727275"/>
                <a:ext cx="0" cy="172500"/>
              </a:xfrm>
              <a:prstGeom prst="straightConnector1">
                <a:avLst/>
              </a:prstGeom>
              <a:noFill/>
              <a:ln cap="flat" cmpd="sng" w="19050">
                <a:solidFill>
                  <a:schemeClr val="dk1"/>
                </a:solidFill>
                <a:prstDash val="solid"/>
                <a:round/>
                <a:headEnd len="med" w="med" type="none"/>
                <a:tailEnd len="med" w="med" type="none"/>
              </a:ln>
            </p:spPr>
          </p:cxnSp>
        </p:grpSp>
        <p:grpSp>
          <p:nvGrpSpPr>
            <p:cNvPr id="551" name="Google Shape;551;p47"/>
            <p:cNvGrpSpPr/>
            <p:nvPr/>
          </p:nvGrpSpPr>
          <p:grpSpPr>
            <a:xfrm>
              <a:off x="3163621" y="1486285"/>
              <a:ext cx="642667" cy="76693"/>
              <a:chOff x="5733675" y="1727275"/>
              <a:chExt cx="860100" cy="172500"/>
            </a:xfrm>
          </p:grpSpPr>
          <p:cxnSp>
            <p:nvCxnSpPr>
              <p:cNvPr id="552" name="Google Shape;552;p47"/>
              <p:cNvCxnSpPr/>
              <p:nvPr/>
            </p:nvCxnSpPr>
            <p:spPr>
              <a:xfrm>
                <a:off x="5733675" y="1899775"/>
                <a:ext cx="860100" cy="0"/>
              </a:xfrm>
              <a:prstGeom prst="straightConnector1">
                <a:avLst/>
              </a:prstGeom>
              <a:noFill/>
              <a:ln cap="flat" cmpd="sng" w="19050">
                <a:solidFill>
                  <a:schemeClr val="dk1"/>
                </a:solidFill>
                <a:prstDash val="solid"/>
                <a:round/>
                <a:headEnd len="med" w="med" type="none"/>
                <a:tailEnd len="med" w="med" type="none"/>
              </a:ln>
            </p:spPr>
          </p:cxnSp>
          <p:cxnSp>
            <p:nvCxnSpPr>
              <p:cNvPr id="553" name="Google Shape;553;p47"/>
              <p:cNvCxnSpPr/>
              <p:nvPr/>
            </p:nvCxnSpPr>
            <p:spPr>
              <a:xfrm rot="10800000">
                <a:off x="5733675" y="1727275"/>
                <a:ext cx="0" cy="172500"/>
              </a:xfrm>
              <a:prstGeom prst="straightConnector1">
                <a:avLst/>
              </a:prstGeom>
              <a:noFill/>
              <a:ln cap="flat" cmpd="sng" w="19050">
                <a:solidFill>
                  <a:schemeClr val="dk1"/>
                </a:solidFill>
                <a:prstDash val="solid"/>
                <a:round/>
                <a:headEnd len="med" w="med" type="none"/>
                <a:tailEnd len="med" w="med" type="none"/>
              </a:ln>
            </p:spPr>
          </p:cxnSp>
          <p:cxnSp>
            <p:nvCxnSpPr>
              <p:cNvPr id="554" name="Google Shape;554;p47"/>
              <p:cNvCxnSpPr/>
              <p:nvPr/>
            </p:nvCxnSpPr>
            <p:spPr>
              <a:xfrm rot="10800000">
                <a:off x="6593775" y="1727275"/>
                <a:ext cx="0" cy="172500"/>
              </a:xfrm>
              <a:prstGeom prst="straightConnector1">
                <a:avLst/>
              </a:prstGeom>
              <a:noFill/>
              <a:ln cap="flat" cmpd="sng" w="19050">
                <a:solidFill>
                  <a:schemeClr val="dk1"/>
                </a:solidFill>
                <a:prstDash val="solid"/>
                <a:round/>
                <a:headEnd len="med" w="med" type="none"/>
                <a:tailEnd len="med" w="med" type="none"/>
              </a:ln>
            </p:spPr>
          </p:cxnSp>
        </p:grpSp>
        <p:grpSp>
          <p:nvGrpSpPr>
            <p:cNvPr id="555" name="Google Shape;555;p47"/>
            <p:cNvGrpSpPr/>
            <p:nvPr/>
          </p:nvGrpSpPr>
          <p:grpSpPr>
            <a:xfrm>
              <a:off x="3163621" y="3302835"/>
              <a:ext cx="642667" cy="76693"/>
              <a:chOff x="5733675" y="1727275"/>
              <a:chExt cx="860100" cy="172500"/>
            </a:xfrm>
          </p:grpSpPr>
          <p:cxnSp>
            <p:nvCxnSpPr>
              <p:cNvPr id="556" name="Google Shape;556;p47"/>
              <p:cNvCxnSpPr/>
              <p:nvPr/>
            </p:nvCxnSpPr>
            <p:spPr>
              <a:xfrm>
                <a:off x="5733675" y="1899775"/>
                <a:ext cx="860100" cy="0"/>
              </a:xfrm>
              <a:prstGeom prst="straightConnector1">
                <a:avLst/>
              </a:prstGeom>
              <a:noFill/>
              <a:ln cap="flat" cmpd="sng" w="19050">
                <a:solidFill>
                  <a:schemeClr val="dk1"/>
                </a:solidFill>
                <a:prstDash val="solid"/>
                <a:round/>
                <a:headEnd len="med" w="med" type="none"/>
                <a:tailEnd len="med" w="med" type="none"/>
              </a:ln>
            </p:spPr>
          </p:cxnSp>
          <p:cxnSp>
            <p:nvCxnSpPr>
              <p:cNvPr id="557" name="Google Shape;557;p47"/>
              <p:cNvCxnSpPr/>
              <p:nvPr/>
            </p:nvCxnSpPr>
            <p:spPr>
              <a:xfrm rot="10800000">
                <a:off x="5733675" y="1727275"/>
                <a:ext cx="0" cy="172500"/>
              </a:xfrm>
              <a:prstGeom prst="straightConnector1">
                <a:avLst/>
              </a:prstGeom>
              <a:noFill/>
              <a:ln cap="flat" cmpd="sng" w="19050">
                <a:solidFill>
                  <a:schemeClr val="dk1"/>
                </a:solidFill>
                <a:prstDash val="solid"/>
                <a:round/>
                <a:headEnd len="med" w="med" type="none"/>
                <a:tailEnd len="med" w="med" type="none"/>
              </a:ln>
            </p:spPr>
          </p:cxnSp>
          <p:cxnSp>
            <p:nvCxnSpPr>
              <p:cNvPr id="558" name="Google Shape;558;p47"/>
              <p:cNvCxnSpPr/>
              <p:nvPr/>
            </p:nvCxnSpPr>
            <p:spPr>
              <a:xfrm rot="10800000">
                <a:off x="6593775" y="1727275"/>
                <a:ext cx="0" cy="172500"/>
              </a:xfrm>
              <a:prstGeom prst="straightConnector1">
                <a:avLst/>
              </a:prstGeom>
              <a:noFill/>
              <a:ln cap="flat" cmpd="sng" w="19050">
                <a:solidFill>
                  <a:schemeClr val="dk1"/>
                </a:solidFill>
                <a:prstDash val="solid"/>
                <a:round/>
                <a:headEnd len="med" w="med" type="none"/>
                <a:tailEnd len="med" w="med" type="none"/>
              </a:ln>
            </p:spPr>
          </p:cxnSp>
        </p:grpSp>
        <p:grpSp>
          <p:nvGrpSpPr>
            <p:cNvPr id="559" name="Google Shape;559;p47"/>
            <p:cNvGrpSpPr/>
            <p:nvPr/>
          </p:nvGrpSpPr>
          <p:grpSpPr>
            <a:xfrm>
              <a:off x="6503721" y="3302835"/>
              <a:ext cx="642667" cy="76693"/>
              <a:chOff x="5733675" y="1727275"/>
              <a:chExt cx="860100" cy="172500"/>
            </a:xfrm>
          </p:grpSpPr>
          <p:cxnSp>
            <p:nvCxnSpPr>
              <p:cNvPr id="560" name="Google Shape;560;p47"/>
              <p:cNvCxnSpPr/>
              <p:nvPr/>
            </p:nvCxnSpPr>
            <p:spPr>
              <a:xfrm>
                <a:off x="5733675" y="1899775"/>
                <a:ext cx="860100" cy="0"/>
              </a:xfrm>
              <a:prstGeom prst="straightConnector1">
                <a:avLst/>
              </a:prstGeom>
              <a:noFill/>
              <a:ln cap="flat" cmpd="sng" w="19050">
                <a:solidFill>
                  <a:schemeClr val="dk1"/>
                </a:solidFill>
                <a:prstDash val="solid"/>
                <a:round/>
                <a:headEnd len="med" w="med" type="none"/>
                <a:tailEnd len="med" w="med" type="none"/>
              </a:ln>
            </p:spPr>
          </p:cxnSp>
          <p:cxnSp>
            <p:nvCxnSpPr>
              <p:cNvPr id="561" name="Google Shape;561;p47"/>
              <p:cNvCxnSpPr/>
              <p:nvPr/>
            </p:nvCxnSpPr>
            <p:spPr>
              <a:xfrm rot="10800000">
                <a:off x="5733675" y="1727275"/>
                <a:ext cx="0" cy="172500"/>
              </a:xfrm>
              <a:prstGeom prst="straightConnector1">
                <a:avLst/>
              </a:prstGeom>
              <a:noFill/>
              <a:ln cap="flat" cmpd="sng" w="19050">
                <a:solidFill>
                  <a:schemeClr val="dk1"/>
                </a:solidFill>
                <a:prstDash val="solid"/>
                <a:round/>
                <a:headEnd len="med" w="med" type="none"/>
                <a:tailEnd len="med" w="med" type="none"/>
              </a:ln>
            </p:spPr>
          </p:cxnSp>
          <p:cxnSp>
            <p:nvCxnSpPr>
              <p:cNvPr id="562" name="Google Shape;562;p47"/>
              <p:cNvCxnSpPr/>
              <p:nvPr/>
            </p:nvCxnSpPr>
            <p:spPr>
              <a:xfrm rot="10800000">
                <a:off x="6593775" y="1727275"/>
                <a:ext cx="0" cy="172500"/>
              </a:xfrm>
              <a:prstGeom prst="straightConnector1">
                <a:avLst/>
              </a:prstGeom>
              <a:noFill/>
              <a:ln cap="flat" cmpd="sng" w="19050">
                <a:solidFill>
                  <a:schemeClr val="dk1"/>
                </a:solidFill>
                <a:prstDash val="solid"/>
                <a:round/>
                <a:headEnd len="med" w="med" type="none"/>
                <a:tailEnd len="med" w="med"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6" name="Shape 566"/>
        <p:cNvGrpSpPr/>
        <p:nvPr/>
      </p:nvGrpSpPr>
      <p:grpSpPr>
        <a:xfrm>
          <a:off x="0" y="0"/>
          <a:ext cx="0" cy="0"/>
          <a:chOff x="0" y="0"/>
          <a:chExt cx="0" cy="0"/>
        </a:xfrm>
      </p:grpSpPr>
      <p:sp>
        <p:nvSpPr>
          <p:cNvPr id="567" name="Google Shape;567;p48"/>
          <p:cNvSpPr txBox="1"/>
          <p:nvPr/>
        </p:nvSpPr>
        <p:spPr>
          <a:xfrm>
            <a:off x="62775" y="156550"/>
            <a:ext cx="89415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lt1"/>
                </a:solidFill>
                <a:latin typeface="Comfortaa"/>
                <a:ea typeface="Comfortaa"/>
                <a:cs typeface="Comfortaa"/>
                <a:sym typeface="Comfortaa"/>
              </a:rPr>
              <a:t>Uncertain Temperature</a:t>
            </a:r>
            <a:endParaRPr b="1" sz="3900">
              <a:solidFill>
                <a:schemeClr val="lt1"/>
              </a:solidFill>
              <a:latin typeface="Comfortaa"/>
              <a:ea typeface="Comfortaa"/>
              <a:cs typeface="Comfortaa"/>
              <a:sym typeface="Comfortaa"/>
            </a:endParaRPr>
          </a:p>
        </p:txBody>
      </p:sp>
      <p:sp>
        <p:nvSpPr>
          <p:cNvPr id="568" name="Google Shape;568;p48"/>
          <p:cNvSpPr txBox="1"/>
          <p:nvPr/>
        </p:nvSpPr>
        <p:spPr>
          <a:xfrm>
            <a:off x="887200" y="1124850"/>
            <a:ext cx="7347300" cy="2493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Atmospheric models point to temperatures of 550 K - 650 K</a:t>
            </a:r>
            <a:endParaRPr sz="1500">
              <a:solidFill>
                <a:schemeClr val="lt1"/>
              </a:solidFill>
              <a:latin typeface="Comfortaa"/>
              <a:ea typeface="Comfortaa"/>
              <a:cs typeface="Comfortaa"/>
              <a:sym typeface="Comfortaa"/>
            </a:endParaRPr>
          </a:p>
          <a:p>
            <a:pPr indent="0" lvl="0" marL="457200" rtl="0" algn="l">
              <a:spcBef>
                <a:spcPts val="0"/>
              </a:spcBef>
              <a:spcAft>
                <a:spcPts val="0"/>
              </a:spcAft>
              <a:buNone/>
            </a:pPr>
            <a:r>
              <a:t/>
            </a:r>
            <a:endParaRPr sz="1500">
              <a:solidFill>
                <a:schemeClr val="lt1"/>
              </a:solidFill>
              <a:latin typeface="Comfortaa"/>
              <a:ea typeface="Comfortaa"/>
              <a:cs typeface="Comfortaa"/>
              <a:sym typeface="Comfortaa"/>
            </a:endParaRPr>
          </a:p>
          <a:p>
            <a:pPr indent="-323850" lvl="0" marL="4572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Using polynomial relations from Kirkpatrick et al. (2019,2021) based on absolute magnitudes and colors:</a:t>
            </a:r>
            <a:endParaRPr sz="1500">
              <a:solidFill>
                <a:schemeClr val="lt1"/>
              </a:solidFill>
              <a:latin typeface="Comfortaa"/>
              <a:ea typeface="Comfortaa"/>
              <a:cs typeface="Comfortaa"/>
              <a:sym typeface="Comfortaa"/>
            </a:endParaRPr>
          </a:p>
          <a:p>
            <a:pPr indent="0" lvl="0" marL="457200" rtl="0" algn="l">
              <a:spcBef>
                <a:spcPts val="0"/>
              </a:spcBef>
              <a:spcAft>
                <a:spcPts val="0"/>
              </a:spcAft>
              <a:buNone/>
            </a:pPr>
            <a:r>
              <a:t/>
            </a:r>
            <a:endParaRPr sz="1500">
              <a:solidFill>
                <a:schemeClr val="lt1"/>
              </a:solidFill>
              <a:latin typeface="Comfortaa"/>
              <a:ea typeface="Comfortaa"/>
              <a:cs typeface="Comfortaa"/>
              <a:sym typeface="Comfortaa"/>
            </a:endParaRPr>
          </a:p>
          <a:p>
            <a:pPr indent="-323850" lvl="1" marL="9144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a:t>
            </a:r>
            <a:r>
              <a:rPr lang="en" sz="1500">
                <a:solidFill>
                  <a:schemeClr val="lt1"/>
                </a:solidFill>
                <a:latin typeface="Comfortaa"/>
                <a:ea typeface="Comfortaa"/>
                <a:cs typeface="Comfortaa"/>
                <a:sym typeface="Comfortaa"/>
              </a:rPr>
              <a:t> calculated a</a:t>
            </a:r>
            <a:r>
              <a:rPr lang="en" sz="1500">
                <a:solidFill>
                  <a:schemeClr val="lt1"/>
                </a:solidFill>
                <a:latin typeface="Comfortaa"/>
                <a:ea typeface="Comfortaa"/>
                <a:cs typeface="Comfortaa"/>
                <a:sym typeface="Comfortaa"/>
              </a:rPr>
              <a:t> large range of temperatures between ~400 K and ~650 K due to the anomalous photometry of W1055</a:t>
            </a:r>
            <a:endParaRPr sz="1500">
              <a:solidFill>
                <a:schemeClr val="lt1"/>
              </a:solidFill>
              <a:latin typeface="Comfortaa"/>
              <a:ea typeface="Comfortaa"/>
              <a:cs typeface="Comfortaa"/>
              <a:sym typeface="Comfortaa"/>
            </a:endParaRPr>
          </a:p>
          <a:p>
            <a:pPr indent="0" lvl="0" marL="457200" rtl="0" algn="l">
              <a:spcBef>
                <a:spcPts val="0"/>
              </a:spcBef>
              <a:spcAft>
                <a:spcPts val="0"/>
              </a:spcAft>
              <a:buNone/>
            </a:pPr>
            <a:r>
              <a:t/>
            </a:r>
            <a:endParaRPr sz="1500">
              <a:solidFill>
                <a:schemeClr val="lt1"/>
              </a:solidFill>
              <a:latin typeface="Comfortaa"/>
              <a:ea typeface="Comfortaa"/>
              <a:cs typeface="Comfortaa"/>
              <a:sym typeface="Comfortaa"/>
            </a:endParaRPr>
          </a:p>
          <a:p>
            <a:pPr indent="-323850" lvl="0" marL="4572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Because of this, we estimate an </a:t>
            </a:r>
            <a:r>
              <a:rPr b="1" lang="en" sz="1500">
                <a:solidFill>
                  <a:schemeClr val="lt1"/>
                </a:solidFill>
                <a:latin typeface="Comfortaa"/>
                <a:ea typeface="Comfortaa"/>
                <a:cs typeface="Comfortaa"/>
                <a:sym typeface="Comfortaa"/>
              </a:rPr>
              <a:t>uncertain temperature of 500 K +/- 150 K</a:t>
            </a:r>
            <a:endParaRPr b="1" sz="1800">
              <a:solidFill>
                <a:schemeClr val="lt1"/>
              </a:solidFill>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2" name="Shape 572"/>
        <p:cNvGrpSpPr/>
        <p:nvPr/>
      </p:nvGrpSpPr>
      <p:grpSpPr>
        <a:xfrm>
          <a:off x="0" y="0"/>
          <a:ext cx="0" cy="0"/>
          <a:chOff x="0" y="0"/>
          <a:chExt cx="0" cy="0"/>
        </a:xfrm>
      </p:grpSpPr>
      <p:sp>
        <p:nvSpPr>
          <p:cNvPr id="573" name="Google Shape;573;p49"/>
          <p:cNvSpPr txBox="1"/>
          <p:nvPr/>
        </p:nvSpPr>
        <p:spPr>
          <a:xfrm>
            <a:off x="62775" y="156550"/>
            <a:ext cx="89415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lt1"/>
                </a:solidFill>
                <a:latin typeface="Comfortaa"/>
                <a:ea typeface="Comfortaa"/>
                <a:cs typeface="Comfortaa"/>
                <a:sym typeface="Comfortaa"/>
              </a:rPr>
              <a:t>Age Estimates are Very Young!</a:t>
            </a:r>
            <a:endParaRPr b="1" sz="3900">
              <a:solidFill>
                <a:schemeClr val="lt1"/>
              </a:solidFill>
              <a:latin typeface="Comfortaa"/>
              <a:ea typeface="Comfortaa"/>
              <a:cs typeface="Comfortaa"/>
              <a:sym typeface="Comfortaa"/>
            </a:endParaRPr>
          </a:p>
        </p:txBody>
      </p:sp>
      <p:sp>
        <p:nvSpPr>
          <p:cNvPr id="574" name="Google Shape;574;p49"/>
          <p:cNvSpPr txBox="1"/>
          <p:nvPr/>
        </p:nvSpPr>
        <p:spPr>
          <a:xfrm>
            <a:off x="887200" y="820050"/>
            <a:ext cx="7347300" cy="2262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Using the BANYAN Σ model which estimates an object’s moving group (and therefore probable age) based on kinematics:</a:t>
            </a:r>
            <a:endParaRPr sz="1500">
              <a:solidFill>
                <a:schemeClr val="lt1"/>
              </a:solidFill>
              <a:latin typeface="Comfortaa"/>
              <a:ea typeface="Comfortaa"/>
              <a:cs typeface="Comfortaa"/>
              <a:sym typeface="Comfortaa"/>
            </a:endParaRPr>
          </a:p>
          <a:p>
            <a:pPr indent="0" lvl="0" marL="457200" rtl="0" algn="l">
              <a:spcBef>
                <a:spcPts val="0"/>
              </a:spcBef>
              <a:spcAft>
                <a:spcPts val="0"/>
              </a:spcAft>
              <a:buNone/>
            </a:pPr>
            <a:r>
              <a:t/>
            </a:r>
            <a:endParaRPr sz="1500">
              <a:solidFill>
                <a:schemeClr val="lt1"/>
              </a:solidFill>
              <a:latin typeface="Comfortaa"/>
              <a:ea typeface="Comfortaa"/>
              <a:cs typeface="Comfortaa"/>
              <a:sym typeface="Comfortaa"/>
            </a:endParaRPr>
          </a:p>
          <a:p>
            <a:pPr indent="-323850" lvl="1" marL="9144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find a 98.2% probability in the Crius 197 association, which would indicate an age of 180 +/- 9 Myr based on rotational periods</a:t>
            </a:r>
            <a:endParaRPr sz="1500">
              <a:solidFill>
                <a:schemeClr val="lt1"/>
              </a:solidFill>
              <a:latin typeface="Comfortaa"/>
              <a:ea typeface="Comfortaa"/>
              <a:cs typeface="Comfortaa"/>
              <a:sym typeface="Comfortaa"/>
            </a:endParaRPr>
          </a:p>
          <a:p>
            <a:pPr indent="-323850" lvl="0" marL="4572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would need JWST to observe W1055’s radial velocity due to faintness, which would conclusively </a:t>
            </a:r>
            <a:r>
              <a:rPr lang="en" sz="1500">
                <a:solidFill>
                  <a:schemeClr val="lt1"/>
                </a:solidFill>
                <a:latin typeface="Comfortaa"/>
                <a:ea typeface="Comfortaa"/>
                <a:cs typeface="Comfortaa"/>
                <a:sym typeface="Comfortaa"/>
              </a:rPr>
              <a:t>test</a:t>
            </a:r>
            <a:r>
              <a:rPr lang="en" sz="1500">
                <a:solidFill>
                  <a:schemeClr val="lt1"/>
                </a:solidFill>
                <a:latin typeface="Comfortaa"/>
                <a:ea typeface="Comfortaa"/>
                <a:cs typeface="Comfortaa"/>
                <a:sym typeface="Comfortaa"/>
              </a:rPr>
              <a:t> if </a:t>
            </a:r>
            <a:r>
              <a:rPr lang="en" sz="1500">
                <a:solidFill>
                  <a:schemeClr val="lt1"/>
                </a:solidFill>
                <a:latin typeface="Comfortaa"/>
                <a:ea typeface="Comfortaa"/>
                <a:cs typeface="Comfortaa"/>
                <a:sym typeface="Comfortaa"/>
              </a:rPr>
              <a:t>W1055 is in Crius 197.</a:t>
            </a:r>
            <a:endParaRPr sz="1500">
              <a:solidFill>
                <a:schemeClr val="lt1"/>
              </a:solidFill>
              <a:latin typeface="Comfortaa"/>
              <a:ea typeface="Comfortaa"/>
              <a:cs typeface="Comfortaa"/>
              <a:sym typeface="Comfortaa"/>
            </a:endParaRPr>
          </a:p>
          <a:p>
            <a:pPr indent="0" lvl="0" marL="457200" rtl="0" algn="l">
              <a:spcBef>
                <a:spcPts val="0"/>
              </a:spcBef>
              <a:spcAft>
                <a:spcPts val="0"/>
              </a:spcAft>
              <a:buNone/>
            </a:pPr>
            <a:r>
              <a:t/>
            </a:r>
            <a:endParaRPr sz="1500">
              <a:solidFill>
                <a:schemeClr val="lt1"/>
              </a:solidFill>
              <a:latin typeface="Comfortaa"/>
              <a:ea typeface="Comfortaa"/>
              <a:cs typeface="Comfortaa"/>
              <a:sym typeface="Comfortaa"/>
            </a:endParaRPr>
          </a:p>
        </p:txBody>
      </p:sp>
      <p:pic>
        <p:nvPicPr>
          <p:cNvPr id="575" name="Google Shape;575;p49"/>
          <p:cNvPicPr preferRelativeResize="0"/>
          <p:nvPr/>
        </p:nvPicPr>
        <p:blipFill rotWithShape="1">
          <a:blip r:embed="rId4">
            <a:alphaModFix/>
          </a:blip>
          <a:srcRect b="0" l="0" r="0" t="50000"/>
          <a:stretch/>
        </p:blipFill>
        <p:spPr>
          <a:xfrm>
            <a:off x="1536650" y="3018775"/>
            <a:ext cx="6070702" cy="2146074"/>
          </a:xfrm>
          <a:prstGeom prst="rect">
            <a:avLst/>
          </a:prstGeom>
          <a:noFill/>
          <a:ln>
            <a:noFill/>
          </a:ln>
        </p:spPr>
      </p:pic>
      <p:sp>
        <p:nvSpPr>
          <p:cNvPr id="576" name="Google Shape;576;p49"/>
          <p:cNvSpPr txBox="1"/>
          <p:nvPr/>
        </p:nvSpPr>
        <p:spPr>
          <a:xfrm>
            <a:off x="7666900" y="4549250"/>
            <a:ext cx="140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Image credit: Perseus</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0" name="Shape 580"/>
        <p:cNvGrpSpPr/>
        <p:nvPr/>
      </p:nvGrpSpPr>
      <p:grpSpPr>
        <a:xfrm>
          <a:off x="0" y="0"/>
          <a:ext cx="0" cy="0"/>
          <a:chOff x="0" y="0"/>
          <a:chExt cx="0" cy="0"/>
        </a:xfrm>
      </p:grpSpPr>
      <p:pic>
        <p:nvPicPr>
          <p:cNvPr id="581" name="Google Shape;581;p50"/>
          <p:cNvPicPr preferRelativeResize="0"/>
          <p:nvPr/>
        </p:nvPicPr>
        <p:blipFill>
          <a:blip r:embed="rId4">
            <a:alphaModFix/>
          </a:blip>
          <a:stretch>
            <a:fillRect/>
          </a:stretch>
        </p:blipFill>
        <p:spPr>
          <a:xfrm>
            <a:off x="0" y="-166625"/>
            <a:ext cx="9144003" cy="5290375"/>
          </a:xfrm>
          <a:prstGeom prst="rect">
            <a:avLst/>
          </a:prstGeom>
          <a:noFill/>
          <a:ln>
            <a:noFill/>
          </a:ln>
        </p:spPr>
      </p:pic>
      <p:sp>
        <p:nvSpPr>
          <p:cNvPr id="582" name="Google Shape;582;p50"/>
          <p:cNvSpPr txBox="1"/>
          <p:nvPr/>
        </p:nvSpPr>
        <p:spPr>
          <a:xfrm>
            <a:off x="62775" y="156550"/>
            <a:ext cx="89415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lt1"/>
                </a:solidFill>
                <a:latin typeface="Comfortaa"/>
                <a:ea typeface="Comfortaa"/>
                <a:cs typeface="Comfortaa"/>
                <a:sym typeface="Comfortaa"/>
              </a:rPr>
              <a:t>Finally, the Mass!</a:t>
            </a:r>
            <a:endParaRPr b="1" sz="3900">
              <a:solidFill>
                <a:schemeClr val="lt1"/>
              </a:solidFill>
              <a:latin typeface="Comfortaa"/>
              <a:ea typeface="Comfortaa"/>
              <a:cs typeface="Comfortaa"/>
              <a:sym typeface="Comfortaa"/>
            </a:endParaRPr>
          </a:p>
        </p:txBody>
      </p:sp>
      <p:sp>
        <p:nvSpPr>
          <p:cNvPr id="583" name="Google Shape;583;p50"/>
          <p:cNvSpPr txBox="1"/>
          <p:nvPr/>
        </p:nvSpPr>
        <p:spPr>
          <a:xfrm>
            <a:off x="887200" y="1124850"/>
            <a:ext cx="7347300" cy="1569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Using our previous age estimate of ~180 Myr and an estimated log(L</a:t>
            </a:r>
            <a:r>
              <a:rPr baseline="-25000" lang="en" sz="1500">
                <a:solidFill>
                  <a:schemeClr val="lt1"/>
                </a:solidFill>
                <a:latin typeface="Comfortaa"/>
                <a:ea typeface="Comfortaa"/>
                <a:cs typeface="Comfortaa"/>
                <a:sym typeface="Comfortaa"/>
              </a:rPr>
              <a:t>bol</a:t>
            </a:r>
            <a:r>
              <a:rPr lang="en" sz="1500">
                <a:solidFill>
                  <a:schemeClr val="lt1"/>
                </a:solidFill>
                <a:latin typeface="Comfortaa"/>
                <a:ea typeface="Comfortaa"/>
                <a:cs typeface="Comfortaa"/>
                <a:sym typeface="Comfortaa"/>
              </a:rPr>
              <a:t>/L</a:t>
            </a:r>
            <a:r>
              <a:rPr baseline="-25000" lang="en" sz="1500">
                <a:solidFill>
                  <a:schemeClr val="lt1"/>
                </a:solidFill>
                <a:latin typeface="Comfortaa"/>
                <a:ea typeface="Comfortaa"/>
                <a:cs typeface="Comfortaa"/>
                <a:sym typeface="Comfortaa"/>
              </a:rPr>
              <a:t>Sun</a:t>
            </a:r>
            <a:r>
              <a:rPr lang="en" sz="1500">
                <a:solidFill>
                  <a:schemeClr val="lt1"/>
                </a:solidFill>
                <a:latin typeface="Comfortaa"/>
                <a:ea typeface="Comfortaa"/>
                <a:cs typeface="Comfortaa"/>
                <a:sym typeface="Comfortaa"/>
              </a:rPr>
              <a:t>) </a:t>
            </a:r>
            <a:r>
              <a:rPr lang="en" sz="1500">
                <a:solidFill>
                  <a:schemeClr val="lt1"/>
                </a:solidFill>
                <a:latin typeface="Comfortaa"/>
                <a:ea typeface="Comfortaa"/>
                <a:cs typeface="Comfortaa"/>
                <a:sym typeface="Comfortaa"/>
              </a:rPr>
              <a:t>~ -6.0</a:t>
            </a:r>
            <a:r>
              <a:rPr lang="en" sz="1500">
                <a:solidFill>
                  <a:schemeClr val="lt1"/>
                </a:solidFill>
                <a:latin typeface="Comfortaa"/>
                <a:ea typeface="Comfortaa"/>
                <a:cs typeface="Comfortaa"/>
                <a:sym typeface="Comfortaa"/>
              </a:rPr>
              <a:t> from its spectral energy distributions:</a:t>
            </a:r>
            <a:endParaRPr sz="1500">
              <a:solidFill>
                <a:schemeClr val="lt1"/>
              </a:solidFill>
              <a:latin typeface="Comfortaa"/>
              <a:ea typeface="Comfortaa"/>
              <a:cs typeface="Comfortaa"/>
              <a:sym typeface="Comfortaa"/>
            </a:endParaRPr>
          </a:p>
          <a:p>
            <a:pPr indent="0" lvl="0" marL="457200" rtl="0" algn="l">
              <a:spcBef>
                <a:spcPts val="0"/>
              </a:spcBef>
              <a:spcAft>
                <a:spcPts val="0"/>
              </a:spcAft>
              <a:buNone/>
            </a:pPr>
            <a:r>
              <a:t/>
            </a:r>
            <a:endParaRPr sz="1500">
              <a:solidFill>
                <a:schemeClr val="lt1"/>
              </a:solidFill>
              <a:latin typeface="Comfortaa"/>
              <a:ea typeface="Comfortaa"/>
              <a:cs typeface="Comfortaa"/>
              <a:sym typeface="Comfortaa"/>
            </a:endParaRPr>
          </a:p>
          <a:p>
            <a:pPr indent="-323850" lvl="1" marL="9144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estimate a mass of 4-6 Jupiter masses, which is well within the planetary mass regime.</a:t>
            </a:r>
            <a:endParaRPr sz="1500">
              <a:solidFill>
                <a:schemeClr val="lt1"/>
              </a:solidFill>
              <a:latin typeface="Comfortaa"/>
              <a:ea typeface="Comfortaa"/>
              <a:cs typeface="Comfortaa"/>
              <a:sym typeface="Comfortaa"/>
            </a:endParaRPr>
          </a:p>
          <a:p>
            <a:pPr indent="0" lvl="0" marL="0" rtl="0" algn="l">
              <a:spcBef>
                <a:spcPts val="0"/>
              </a:spcBef>
              <a:spcAft>
                <a:spcPts val="0"/>
              </a:spcAft>
              <a:buNone/>
            </a:pPr>
            <a:r>
              <a:t/>
            </a:r>
            <a:endParaRPr sz="1500">
              <a:solidFill>
                <a:schemeClr val="lt1"/>
              </a:solidFill>
              <a:latin typeface="Comfortaa"/>
              <a:ea typeface="Comfortaa"/>
              <a:cs typeface="Comfortaa"/>
              <a:sym typeface="Comfortaa"/>
            </a:endParaRPr>
          </a:p>
        </p:txBody>
      </p:sp>
      <p:pic>
        <p:nvPicPr>
          <p:cNvPr id="584" name="Google Shape;584;p50"/>
          <p:cNvPicPr preferRelativeResize="0"/>
          <p:nvPr/>
        </p:nvPicPr>
        <p:blipFill>
          <a:blip r:embed="rId5">
            <a:alphaModFix/>
          </a:blip>
          <a:stretch>
            <a:fillRect/>
          </a:stretch>
        </p:blipFill>
        <p:spPr>
          <a:xfrm>
            <a:off x="2958312" y="2462925"/>
            <a:ext cx="3227374" cy="2420525"/>
          </a:xfrm>
          <a:prstGeom prst="rect">
            <a:avLst/>
          </a:prstGeom>
          <a:noFill/>
          <a:ln>
            <a:noFill/>
          </a:ln>
        </p:spPr>
      </p:pic>
      <p:sp>
        <p:nvSpPr>
          <p:cNvPr id="585" name="Google Shape;585;p50"/>
          <p:cNvSpPr txBox="1"/>
          <p:nvPr/>
        </p:nvSpPr>
        <p:spPr>
          <a:xfrm>
            <a:off x="2305050" y="4883450"/>
            <a:ext cx="4533900" cy="24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Artist’s rendition of an active brown dwarf with storms</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9" name="Shape 589"/>
        <p:cNvGrpSpPr/>
        <p:nvPr/>
      </p:nvGrpSpPr>
      <p:grpSpPr>
        <a:xfrm>
          <a:off x="0" y="0"/>
          <a:ext cx="0" cy="0"/>
          <a:chOff x="0" y="0"/>
          <a:chExt cx="0" cy="0"/>
        </a:xfrm>
      </p:grpSpPr>
      <p:sp>
        <p:nvSpPr>
          <p:cNvPr id="590" name="Google Shape;590;p51"/>
          <p:cNvSpPr txBox="1"/>
          <p:nvPr/>
        </p:nvSpPr>
        <p:spPr>
          <a:xfrm>
            <a:off x="62775" y="156550"/>
            <a:ext cx="89415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chemeClr val="lt1"/>
                </a:solidFill>
                <a:latin typeface="Comfortaa"/>
                <a:ea typeface="Comfortaa"/>
                <a:cs typeface="Comfortaa"/>
                <a:sym typeface="Comfortaa"/>
              </a:rPr>
              <a:t>Conclusion &amp; Potential </a:t>
            </a:r>
            <a:r>
              <a:rPr b="1" lang="en" sz="3200">
                <a:solidFill>
                  <a:schemeClr val="lt1"/>
                </a:solidFill>
                <a:latin typeface="Comfortaa"/>
                <a:ea typeface="Comfortaa"/>
                <a:cs typeface="Comfortaa"/>
                <a:sym typeface="Comfortaa"/>
              </a:rPr>
              <a:t>JWST</a:t>
            </a:r>
            <a:r>
              <a:rPr b="1" lang="en" sz="3200">
                <a:solidFill>
                  <a:schemeClr val="lt1"/>
                </a:solidFill>
                <a:latin typeface="Comfortaa"/>
                <a:ea typeface="Comfortaa"/>
                <a:cs typeface="Comfortaa"/>
                <a:sym typeface="Comfortaa"/>
              </a:rPr>
              <a:t> Follow Up</a:t>
            </a:r>
            <a:endParaRPr b="1" sz="3200">
              <a:solidFill>
                <a:schemeClr val="lt1"/>
              </a:solidFill>
              <a:latin typeface="Comfortaa"/>
              <a:ea typeface="Comfortaa"/>
              <a:cs typeface="Comfortaa"/>
              <a:sym typeface="Comfortaa"/>
            </a:endParaRPr>
          </a:p>
        </p:txBody>
      </p:sp>
      <p:sp>
        <p:nvSpPr>
          <p:cNvPr id="591" name="Google Shape;591;p51"/>
          <p:cNvSpPr txBox="1"/>
          <p:nvPr/>
        </p:nvSpPr>
        <p:spPr>
          <a:xfrm>
            <a:off x="887200" y="1124850"/>
            <a:ext cx="7347300" cy="2031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spectroscopically </a:t>
            </a:r>
            <a:r>
              <a:rPr lang="en" sz="1500">
                <a:solidFill>
                  <a:schemeClr val="lt1"/>
                </a:solidFill>
                <a:latin typeface="Comfortaa"/>
                <a:ea typeface="Comfortaa"/>
                <a:cs typeface="Comfortaa"/>
                <a:sym typeface="Comfortaa"/>
              </a:rPr>
              <a:t>confirmed</a:t>
            </a:r>
            <a:r>
              <a:rPr lang="en" sz="1500">
                <a:solidFill>
                  <a:schemeClr val="lt1"/>
                </a:solidFill>
                <a:latin typeface="Comfortaa"/>
                <a:ea typeface="Comfortaa"/>
                <a:cs typeface="Comfortaa"/>
                <a:sym typeface="Comfortaa"/>
              </a:rPr>
              <a:t> W1055 as a Y0 (pec) brown dwarf with an estimated T = 500 +-150 K, an age of ~180 +/- 9 Myr, and an estimated mass of 4-6 Jupiters.</a:t>
            </a:r>
            <a:endParaRPr sz="1500">
              <a:solidFill>
                <a:schemeClr val="lt1"/>
              </a:solidFill>
              <a:latin typeface="Comfortaa"/>
              <a:ea typeface="Comfortaa"/>
              <a:cs typeface="Comfortaa"/>
              <a:sym typeface="Comfortaa"/>
            </a:endParaRPr>
          </a:p>
          <a:p>
            <a:pPr indent="0" lvl="0" marL="457200" rtl="0" algn="l">
              <a:spcBef>
                <a:spcPts val="0"/>
              </a:spcBef>
              <a:spcAft>
                <a:spcPts val="0"/>
              </a:spcAft>
              <a:buNone/>
            </a:pPr>
            <a:r>
              <a:t/>
            </a:r>
            <a:endParaRPr sz="1500">
              <a:solidFill>
                <a:schemeClr val="lt1"/>
              </a:solidFill>
              <a:latin typeface="Comfortaa"/>
              <a:ea typeface="Comfortaa"/>
              <a:cs typeface="Comfortaa"/>
              <a:sym typeface="Comfortaa"/>
            </a:endParaRPr>
          </a:p>
          <a:p>
            <a:pPr indent="-323850" lvl="0" marL="457200" rtl="0" algn="l">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These estimates can be greatly improved upon through JWST  radial velocity measurement and low-resolution spectroscopy spanning the entire 0.6-5 micron wavelength range.</a:t>
            </a:r>
            <a:endParaRPr sz="1500">
              <a:solidFill>
                <a:schemeClr val="lt1"/>
              </a:solidFill>
              <a:latin typeface="Comfortaa"/>
              <a:ea typeface="Comfortaa"/>
              <a:cs typeface="Comfortaa"/>
              <a:sym typeface="Comfortaa"/>
            </a:endParaRPr>
          </a:p>
          <a:p>
            <a:pPr indent="0" lvl="0" marL="457200" rtl="0" algn="l">
              <a:spcBef>
                <a:spcPts val="0"/>
              </a:spcBef>
              <a:spcAft>
                <a:spcPts val="0"/>
              </a:spcAft>
              <a:buNone/>
            </a:pPr>
            <a:r>
              <a:t/>
            </a:r>
            <a:endParaRPr sz="1500">
              <a:solidFill>
                <a:schemeClr val="lt1"/>
              </a:solidFill>
              <a:latin typeface="Comfortaa"/>
              <a:ea typeface="Comfortaa"/>
              <a:cs typeface="Comfortaa"/>
              <a:sym typeface="Comfortaa"/>
            </a:endParaRPr>
          </a:p>
        </p:txBody>
      </p:sp>
      <p:pic>
        <p:nvPicPr>
          <p:cNvPr id="592" name="Google Shape;592;p51"/>
          <p:cNvPicPr preferRelativeResize="0"/>
          <p:nvPr/>
        </p:nvPicPr>
        <p:blipFill>
          <a:blip r:embed="rId4">
            <a:alphaModFix/>
          </a:blip>
          <a:stretch>
            <a:fillRect/>
          </a:stretch>
        </p:blipFill>
        <p:spPr>
          <a:xfrm>
            <a:off x="2525288" y="2884225"/>
            <a:ext cx="4016476" cy="2259275"/>
          </a:xfrm>
          <a:prstGeom prst="rect">
            <a:avLst/>
          </a:prstGeom>
          <a:noFill/>
          <a:ln>
            <a:noFill/>
          </a:ln>
        </p:spPr>
      </p:pic>
      <p:sp>
        <p:nvSpPr>
          <p:cNvPr id="593" name="Google Shape;593;p51"/>
          <p:cNvSpPr txBox="1"/>
          <p:nvPr/>
        </p:nvSpPr>
        <p:spPr>
          <a:xfrm>
            <a:off x="6713900" y="4527900"/>
            <a:ext cx="140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Image credit: ESA</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7" name="Shape 597"/>
        <p:cNvGrpSpPr/>
        <p:nvPr/>
      </p:nvGrpSpPr>
      <p:grpSpPr>
        <a:xfrm>
          <a:off x="0" y="0"/>
          <a:ext cx="0" cy="0"/>
          <a:chOff x="0" y="0"/>
          <a:chExt cx="0" cy="0"/>
        </a:xfrm>
      </p:grpSpPr>
      <p:sp>
        <p:nvSpPr>
          <p:cNvPr id="598" name="Google Shape;598;p52"/>
          <p:cNvSpPr txBox="1"/>
          <p:nvPr/>
        </p:nvSpPr>
        <p:spPr>
          <a:xfrm>
            <a:off x="165700" y="1039275"/>
            <a:ext cx="8837700" cy="89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chemeClr val="lt1"/>
                </a:solidFill>
                <a:latin typeface="Comfortaa"/>
                <a:ea typeface="Comfortaa"/>
                <a:cs typeface="Comfortaa"/>
                <a:sym typeface="Comfortaa"/>
              </a:rPr>
              <a:t>Thank You!</a:t>
            </a:r>
            <a:endParaRPr b="1" sz="4800">
              <a:solidFill>
                <a:schemeClr val="lt1"/>
              </a:solidFill>
              <a:latin typeface="Comfortaa"/>
              <a:ea typeface="Comfortaa"/>
              <a:cs typeface="Comfortaa"/>
              <a:sym typeface="Comfortaa"/>
            </a:endParaRPr>
          </a:p>
        </p:txBody>
      </p:sp>
      <p:sp>
        <p:nvSpPr>
          <p:cNvPr id="599" name="Google Shape;599;p52"/>
          <p:cNvSpPr txBox="1"/>
          <p:nvPr/>
        </p:nvSpPr>
        <p:spPr>
          <a:xfrm>
            <a:off x="868350" y="2105275"/>
            <a:ext cx="7407300" cy="161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Comfortaa Medium"/>
                <a:ea typeface="Comfortaa Medium"/>
                <a:cs typeface="Comfortaa Medium"/>
                <a:sym typeface="Comfortaa Medium"/>
              </a:rPr>
              <a:t>Accepted paper arXiv url:</a:t>
            </a:r>
            <a:endParaRPr sz="2400">
              <a:solidFill>
                <a:schemeClr val="lt1"/>
              </a:solidFill>
              <a:latin typeface="Comfortaa Medium"/>
              <a:ea typeface="Comfortaa Medium"/>
              <a:cs typeface="Comfortaa Medium"/>
              <a:sym typeface="Comfortaa Medium"/>
            </a:endParaRPr>
          </a:p>
          <a:p>
            <a:pPr indent="0" lvl="0" marL="0" rtl="0" algn="ctr">
              <a:spcBef>
                <a:spcPts val="0"/>
              </a:spcBef>
              <a:spcAft>
                <a:spcPts val="0"/>
              </a:spcAft>
              <a:buNone/>
            </a:pPr>
            <a:r>
              <a:t/>
            </a:r>
            <a:endParaRPr sz="2400">
              <a:solidFill>
                <a:schemeClr val="lt1"/>
              </a:solidFill>
              <a:latin typeface="Comfortaa Medium"/>
              <a:ea typeface="Comfortaa Medium"/>
              <a:cs typeface="Comfortaa Medium"/>
              <a:sym typeface="Comfortaa Medium"/>
            </a:endParaRPr>
          </a:p>
          <a:p>
            <a:pPr indent="0" lvl="0" marL="0" rtl="0" algn="ctr">
              <a:spcBef>
                <a:spcPts val="0"/>
              </a:spcBef>
              <a:spcAft>
                <a:spcPts val="0"/>
              </a:spcAft>
              <a:buNone/>
            </a:pPr>
            <a:r>
              <a:rPr lang="en" sz="2400">
                <a:solidFill>
                  <a:schemeClr val="lt1"/>
                </a:solidFill>
                <a:latin typeface="Comfortaa Medium"/>
                <a:ea typeface="Comfortaa Medium"/>
                <a:cs typeface="Comfortaa Medium"/>
                <a:sym typeface="Comfortaa Medium"/>
              </a:rPr>
              <a:t>https://arxiv.org/abs/2310.09524</a:t>
            </a:r>
            <a:endParaRPr sz="2400">
              <a:solidFill>
                <a:schemeClr val="lt1"/>
              </a:solidFill>
              <a:latin typeface="Comfortaa Medium"/>
              <a:ea typeface="Comfortaa Medium"/>
              <a:cs typeface="Comfortaa Medium"/>
              <a:sym typeface="Comfortaa Medium"/>
            </a:endParaRPr>
          </a:p>
        </p:txBody>
      </p:sp>
      <p:sp>
        <p:nvSpPr>
          <p:cNvPr id="600" name="Google Shape;600;p52"/>
          <p:cNvSpPr txBox="1"/>
          <p:nvPr/>
        </p:nvSpPr>
        <p:spPr>
          <a:xfrm>
            <a:off x="6732775" y="4543300"/>
            <a:ext cx="233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Image credit: IPAC/Caltech</a:t>
            </a:r>
            <a:endParaRPr>
              <a:solidFill>
                <a:schemeClr val="lt1"/>
              </a:solidFill>
            </a:endParaRPr>
          </a:p>
        </p:txBody>
      </p:sp>
      <p:sp>
        <p:nvSpPr>
          <p:cNvPr id="601" name="Google Shape;601;p52"/>
          <p:cNvSpPr txBox="1"/>
          <p:nvPr/>
        </p:nvSpPr>
        <p:spPr>
          <a:xfrm>
            <a:off x="911650" y="4023075"/>
            <a:ext cx="7345800" cy="61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lt1"/>
                </a:solidFill>
                <a:latin typeface="Comfortaa Medium"/>
                <a:ea typeface="Comfortaa Medium"/>
                <a:cs typeface="Comfortaa Medium"/>
                <a:sym typeface="Comfortaa Medium"/>
              </a:rPr>
              <a:t>Grady Robbins</a:t>
            </a:r>
            <a:endParaRPr sz="2400">
              <a:solidFill>
                <a:schemeClr val="lt1"/>
              </a:solidFill>
              <a:latin typeface="Comfortaa Medium"/>
              <a:ea typeface="Comfortaa Medium"/>
              <a:cs typeface="Comfortaa Medium"/>
              <a:sym typeface="Comfortaa Medium"/>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sp>
        <p:nvSpPr>
          <p:cNvPr id="371" name="Google Shape;371;p37"/>
          <p:cNvSpPr txBox="1"/>
          <p:nvPr/>
        </p:nvSpPr>
        <p:spPr>
          <a:xfrm>
            <a:off x="272550" y="333075"/>
            <a:ext cx="8598900" cy="9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Comfortaa SemiBold"/>
                <a:ea typeface="Comfortaa SemiBold"/>
                <a:cs typeface="Comfortaa SemiBold"/>
                <a:sym typeface="Comfortaa SemiBold"/>
              </a:rPr>
              <a:t>A brown dwarf is a substellar object with a mass between the largest planets and the smallest stars</a:t>
            </a:r>
            <a:endParaRPr sz="2400">
              <a:solidFill>
                <a:schemeClr val="lt1"/>
              </a:solidFill>
              <a:latin typeface="Comfortaa SemiBold"/>
              <a:ea typeface="Comfortaa SemiBold"/>
              <a:cs typeface="Comfortaa SemiBold"/>
              <a:sym typeface="Comfortaa SemiBold"/>
            </a:endParaRPr>
          </a:p>
        </p:txBody>
      </p:sp>
      <p:sp>
        <p:nvSpPr>
          <p:cNvPr id="372" name="Google Shape;372;p37"/>
          <p:cNvSpPr txBox="1"/>
          <p:nvPr/>
        </p:nvSpPr>
        <p:spPr>
          <a:xfrm>
            <a:off x="0" y="4589400"/>
            <a:ext cx="259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Image credit: freepik,blenderartists, NASA/JPL, StockByM</a:t>
            </a:r>
            <a:endParaRPr sz="1200">
              <a:solidFill>
                <a:schemeClr val="lt1"/>
              </a:solidFill>
            </a:endParaRPr>
          </a:p>
        </p:txBody>
      </p:sp>
      <p:pic>
        <p:nvPicPr>
          <p:cNvPr id="373" name="Google Shape;373;p37"/>
          <p:cNvPicPr preferRelativeResize="0"/>
          <p:nvPr/>
        </p:nvPicPr>
        <p:blipFill rotWithShape="1">
          <a:blip r:embed="rId4">
            <a:alphaModFix/>
          </a:blip>
          <a:srcRect b="15987" l="25773" r="33164" t="12609"/>
          <a:stretch/>
        </p:blipFill>
        <p:spPr>
          <a:xfrm>
            <a:off x="2970625" y="1432025"/>
            <a:ext cx="2594400" cy="2537700"/>
          </a:xfrm>
          <a:prstGeom prst="ellipse">
            <a:avLst/>
          </a:prstGeom>
          <a:noFill/>
          <a:ln>
            <a:noFill/>
          </a:ln>
        </p:spPr>
      </p:pic>
      <p:pic>
        <p:nvPicPr>
          <p:cNvPr id="374" name="Google Shape;374;p37"/>
          <p:cNvPicPr preferRelativeResize="0"/>
          <p:nvPr/>
        </p:nvPicPr>
        <p:blipFill rotWithShape="1">
          <a:blip r:embed="rId5">
            <a:alphaModFix/>
          </a:blip>
          <a:srcRect b="3572" l="3217" r="1869" t="1927"/>
          <a:stretch/>
        </p:blipFill>
        <p:spPr>
          <a:xfrm>
            <a:off x="563975" y="1709675"/>
            <a:ext cx="1991100" cy="1982400"/>
          </a:xfrm>
          <a:prstGeom prst="ellipse">
            <a:avLst/>
          </a:prstGeom>
          <a:noFill/>
          <a:ln>
            <a:noFill/>
          </a:ln>
        </p:spPr>
      </p:pic>
      <p:pic>
        <p:nvPicPr>
          <p:cNvPr id="375" name="Google Shape;375;p37"/>
          <p:cNvPicPr preferRelativeResize="0"/>
          <p:nvPr/>
        </p:nvPicPr>
        <p:blipFill rotWithShape="1">
          <a:blip r:embed="rId6">
            <a:alphaModFix/>
          </a:blip>
          <a:srcRect b="10855" l="20905" r="22007" t="9387"/>
          <a:stretch/>
        </p:blipFill>
        <p:spPr>
          <a:xfrm>
            <a:off x="5806809" y="1226525"/>
            <a:ext cx="2976600" cy="2948700"/>
          </a:xfrm>
          <a:prstGeom prst="ellipse">
            <a:avLst/>
          </a:prstGeom>
          <a:noFill/>
          <a:ln>
            <a:noFill/>
          </a:ln>
        </p:spPr>
      </p:pic>
      <p:sp>
        <p:nvSpPr>
          <p:cNvPr id="376" name="Google Shape;376;p37"/>
          <p:cNvSpPr txBox="1"/>
          <p:nvPr/>
        </p:nvSpPr>
        <p:spPr>
          <a:xfrm>
            <a:off x="1015175" y="3758775"/>
            <a:ext cx="10887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omfortaa"/>
                <a:ea typeface="Comfortaa"/>
                <a:cs typeface="Comfortaa"/>
                <a:sym typeface="Comfortaa"/>
              </a:rPr>
              <a:t>Gas Giant</a:t>
            </a:r>
            <a:endParaRPr>
              <a:solidFill>
                <a:schemeClr val="lt1"/>
              </a:solidFill>
              <a:latin typeface="Comfortaa"/>
              <a:ea typeface="Comfortaa"/>
              <a:cs typeface="Comfortaa"/>
              <a:sym typeface="Comfortaa"/>
            </a:endParaRPr>
          </a:p>
        </p:txBody>
      </p:sp>
      <p:sp>
        <p:nvSpPr>
          <p:cNvPr id="377" name="Google Shape;377;p37"/>
          <p:cNvSpPr txBox="1"/>
          <p:nvPr/>
        </p:nvSpPr>
        <p:spPr>
          <a:xfrm>
            <a:off x="3572425" y="4014750"/>
            <a:ext cx="1390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omfortaa Medium"/>
                <a:ea typeface="Comfortaa Medium"/>
                <a:cs typeface="Comfortaa Medium"/>
                <a:sym typeface="Comfortaa Medium"/>
              </a:rPr>
              <a:t>Brown Dwarf</a:t>
            </a:r>
            <a:endParaRPr>
              <a:solidFill>
                <a:schemeClr val="lt1"/>
              </a:solidFill>
              <a:latin typeface="Comfortaa Medium"/>
              <a:ea typeface="Comfortaa Medium"/>
              <a:cs typeface="Comfortaa Medium"/>
              <a:sym typeface="Comfortaa Medium"/>
            </a:endParaRPr>
          </a:p>
        </p:txBody>
      </p:sp>
      <p:sp>
        <p:nvSpPr>
          <p:cNvPr id="378" name="Google Shape;378;p37"/>
          <p:cNvSpPr txBox="1"/>
          <p:nvPr/>
        </p:nvSpPr>
        <p:spPr>
          <a:xfrm>
            <a:off x="6504000" y="4245000"/>
            <a:ext cx="15822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omfortaa Medium"/>
                <a:ea typeface="Comfortaa Medium"/>
                <a:cs typeface="Comfortaa Medium"/>
                <a:sym typeface="Comfortaa Medium"/>
              </a:rPr>
              <a:t>Red Dwarf Star</a:t>
            </a:r>
            <a:endParaRPr>
              <a:solidFill>
                <a:schemeClr val="lt1"/>
              </a:solidFill>
              <a:latin typeface="Comfortaa Medium"/>
              <a:ea typeface="Comfortaa Medium"/>
              <a:cs typeface="Comfortaa Medium"/>
              <a:sym typeface="Comfortaa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100"/>
                                        <p:tgtEl>
                                          <p:spTgt spid="374"/>
                                        </p:tgtEl>
                                        <p:attrNameLst>
                                          <p:attrName>ppt_w</p:attrName>
                                        </p:attrNameLst>
                                      </p:cBhvr>
                                      <p:tavLst>
                                        <p:tav fmla="" tm="0">
                                          <p:val>
                                            <p:strVal val="0"/>
                                          </p:val>
                                        </p:tav>
                                        <p:tav fmla="" tm="100000">
                                          <p:val>
                                            <p:strVal val="#ppt_w"/>
                                          </p:val>
                                        </p:tav>
                                      </p:tavLst>
                                    </p:anim>
                                    <p:anim calcmode="lin" valueType="num">
                                      <p:cBhvr additive="base">
                                        <p:cTn dur="100"/>
                                        <p:tgtEl>
                                          <p:spTgt spid="374"/>
                                        </p:tgtEl>
                                        <p:attrNameLst>
                                          <p:attrName>ppt_h</p:attrName>
                                        </p:attrNameLst>
                                      </p:cBhvr>
                                      <p:tavLst>
                                        <p:tav fmla="" tm="0">
                                          <p:val>
                                            <p:strVal val="0"/>
                                          </p:val>
                                        </p:tav>
                                        <p:tav fmla="" tm="100000">
                                          <p:val>
                                            <p:strVal val="#ppt_h"/>
                                          </p:val>
                                        </p:tav>
                                      </p:tavLst>
                                    </p:anim>
                                  </p:childTnLst>
                                </p:cTn>
                              </p:par>
                            </p:childTnLst>
                          </p:cTn>
                        </p:par>
                        <p:par>
                          <p:cTn fill="hold">
                            <p:stCondLst>
                              <p:cond delay="100"/>
                            </p:stCondLst>
                            <p:childTnLst>
                              <p:par>
                                <p:cTn fill="hold" nodeType="after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00"/>
                                        <p:tgtEl>
                                          <p:spTgt spid="375"/>
                                        </p:tgtEl>
                                        <p:attrNameLst>
                                          <p:attrName>ppt_w</p:attrName>
                                        </p:attrNameLst>
                                      </p:cBhvr>
                                      <p:tavLst>
                                        <p:tav fmla="" tm="0">
                                          <p:val>
                                            <p:strVal val="0"/>
                                          </p:val>
                                        </p:tav>
                                        <p:tav fmla="" tm="100000">
                                          <p:val>
                                            <p:strVal val="#ppt_w"/>
                                          </p:val>
                                        </p:tav>
                                      </p:tavLst>
                                    </p:anim>
                                    <p:anim calcmode="lin" valueType="num">
                                      <p:cBhvr additive="base">
                                        <p:cTn dur="100"/>
                                        <p:tgtEl>
                                          <p:spTgt spid="375"/>
                                        </p:tgtEl>
                                        <p:attrNameLst>
                                          <p:attrName>ppt_h</p:attrName>
                                        </p:attrNameLst>
                                      </p:cBhvr>
                                      <p:tavLst>
                                        <p:tav fmla="" tm="0">
                                          <p:val>
                                            <p:strVal val="0"/>
                                          </p:val>
                                        </p:tav>
                                        <p:tav fmla="" tm="100000">
                                          <p:val>
                                            <p:strVal val="#ppt_h"/>
                                          </p:val>
                                        </p:tav>
                                      </p:tavLst>
                                    </p:anim>
                                  </p:childTnLst>
                                </p:cTn>
                              </p:par>
                            </p:childTnLst>
                          </p:cTn>
                        </p:par>
                        <p:par>
                          <p:cTn fill="hold">
                            <p:stCondLst>
                              <p:cond delay="100"/>
                            </p:stCondLst>
                            <p:childTnLst>
                              <p:par>
                                <p:cTn fill="hold" nodeType="after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100"/>
                                        <p:tgtEl>
                                          <p:spTgt spid="373"/>
                                        </p:tgtEl>
                                        <p:attrNameLst>
                                          <p:attrName>ppt_w</p:attrName>
                                        </p:attrNameLst>
                                      </p:cBhvr>
                                      <p:tavLst>
                                        <p:tav fmla="" tm="0">
                                          <p:val>
                                            <p:strVal val="0"/>
                                          </p:val>
                                        </p:tav>
                                        <p:tav fmla="" tm="100000">
                                          <p:val>
                                            <p:strVal val="#ppt_w"/>
                                          </p:val>
                                        </p:tav>
                                      </p:tavLst>
                                    </p:anim>
                                    <p:anim calcmode="lin" valueType="num">
                                      <p:cBhvr additive="base">
                                        <p:cTn dur="100"/>
                                        <p:tgtEl>
                                          <p:spTgt spid="373"/>
                                        </p:tgtEl>
                                        <p:attrNameLst>
                                          <p:attrName>ppt_h</p:attrName>
                                        </p:attrNameLst>
                                      </p:cBhvr>
                                      <p:tavLst>
                                        <p:tav fmla="" tm="0">
                                          <p:val>
                                            <p:strVal val="0"/>
                                          </p:val>
                                        </p:tav>
                                        <p:tav fmla="" tm="100000">
                                          <p:val>
                                            <p:strVal val="#ppt_h"/>
                                          </p:val>
                                        </p:tav>
                                      </p:tavLst>
                                    </p:anim>
                                  </p:childTnLst>
                                </p:cTn>
                              </p:par>
                            </p:childTnLst>
                          </p:cTn>
                        </p:par>
                        <p:par>
                          <p:cTn fill="hold">
                            <p:stCondLst>
                              <p:cond delay="100"/>
                            </p:stCondLst>
                            <p:childTnLst>
                              <p:par>
                                <p:cTn fill="hold" nodeType="after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8"/>
          <p:cNvSpPr txBox="1"/>
          <p:nvPr>
            <p:ph idx="1" type="subTitle"/>
          </p:nvPr>
        </p:nvSpPr>
        <p:spPr>
          <a:xfrm>
            <a:off x="621600" y="3798425"/>
            <a:ext cx="4146900" cy="12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SemiBold"/>
                <a:ea typeface="Comfortaa SemiBold"/>
                <a:cs typeface="Comfortaa SemiBold"/>
                <a:sym typeface="Comfortaa SemiBold"/>
              </a:rPr>
              <a:t>They c</a:t>
            </a:r>
            <a:r>
              <a:rPr lang="en">
                <a:latin typeface="Comfortaa SemiBold"/>
                <a:ea typeface="Comfortaa SemiBold"/>
                <a:cs typeface="Comfortaa SemiBold"/>
                <a:sym typeface="Comfortaa SemiBold"/>
              </a:rPr>
              <a:t>an help us learn about exoplanet </a:t>
            </a:r>
            <a:r>
              <a:rPr lang="en" u="sng">
                <a:latin typeface="Comfortaa SemiBold"/>
                <a:ea typeface="Comfortaa SemiBold"/>
                <a:cs typeface="Comfortaa SemiBold"/>
                <a:sym typeface="Comfortaa SemiBold"/>
              </a:rPr>
              <a:t>atmospheres</a:t>
            </a:r>
            <a:r>
              <a:rPr lang="en">
                <a:latin typeface="Comfortaa SemiBold"/>
                <a:ea typeface="Comfortaa SemiBold"/>
                <a:cs typeface="Comfortaa SemiBold"/>
                <a:sym typeface="Comfortaa SemiBold"/>
              </a:rPr>
              <a:t>, </a:t>
            </a:r>
            <a:r>
              <a:rPr lang="en" u="sng">
                <a:latin typeface="Comfortaa SemiBold"/>
                <a:ea typeface="Comfortaa SemiBold"/>
                <a:cs typeface="Comfortaa SemiBold"/>
                <a:sym typeface="Comfortaa SemiBold"/>
              </a:rPr>
              <a:t>astrobiology</a:t>
            </a:r>
            <a:r>
              <a:rPr lang="en">
                <a:latin typeface="Comfortaa SemiBold"/>
                <a:ea typeface="Comfortaa SemiBold"/>
                <a:cs typeface="Comfortaa SemiBold"/>
                <a:sym typeface="Comfortaa SemiBold"/>
              </a:rPr>
              <a:t>, and </a:t>
            </a:r>
            <a:r>
              <a:rPr lang="en" u="sng">
                <a:latin typeface="Comfortaa SemiBold"/>
                <a:ea typeface="Comfortaa SemiBold"/>
                <a:cs typeface="Comfortaa SemiBold"/>
                <a:sym typeface="Comfortaa SemiBold"/>
              </a:rPr>
              <a:t>star formation</a:t>
            </a:r>
            <a:endParaRPr u="sng">
              <a:latin typeface="Comfortaa SemiBold"/>
              <a:ea typeface="Comfortaa SemiBold"/>
              <a:cs typeface="Comfortaa SemiBold"/>
              <a:sym typeface="Comfortaa SemiBold"/>
            </a:endParaRPr>
          </a:p>
          <a:p>
            <a:pPr indent="0" lvl="0" marL="0" rtl="0" algn="ctr">
              <a:spcBef>
                <a:spcPts val="0"/>
              </a:spcBef>
              <a:spcAft>
                <a:spcPts val="0"/>
              </a:spcAft>
              <a:buNone/>
            </a:pPr>
            <a:r>
              <a:t/>
            </a:r>
            <a:endParaRPr>
              <a:latin typeface="Comfortaa SemiBold"/>
              <a:ea typeface="Comfortaa SemiBold"/>
              <a:cs typeface="Comfortaa SemiBold"/>
              <a:sym typeface="Comfortaa SemiBold"/>
            </a:endParaRPr>
          </a:p>
        </p:txBody>
      </p:sp>
      <p:sp>
        <p:nvSpPr>
          <p:cNvPr id="384" name="Google Shape;384;p38"/>
          <p:cNvSpPr txBox="1"/>
          <p:nvPr>
            <p:ph type="title"/>
          </p:nvPr>
        </p:nvSpPr>
        <p:spPr>
          <a:xfrm>
            <a:off x="784650" y="256325"/>
            <a:ext cx="7574700" cy="821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Why is it important to study brown dwarfs?</a:t>
            </a:r>
            <a:endParaRPr b="1">
              <a:latin typeface="Comfortaa"/>
              <a:ea typeface="Comfortaa"/>
              <a:cs typeface="Comfortaa"/>
              <a:sym typeface="Comfortaa"/>
            </a:endParaRPr>
          </a:p>
        </p:txBody>
      </p:sp>
      <p:sp>
        <p:nvSpPr>
          <p:cNvPr id="385" name="Google Shape;385;p38"/>
          <p:cNvSpPr txBox="1"/>
          <p:nvPr/>
        </p:nvSpPr>
        <p:spPr>
          <a:xfrm>
            <a:off x="621650" y="1121625"/>
            <a:ext cx="3950400" cy="9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Comfortaa SemiBold"/>
                <a:ea typeface="Comfortaa SemiBold"/>
                <a:cs typeface="Comfortaa SemiBold"/>
                <a:sym typeface="Comfortaa SemiBold"/>
              </a:rPr>
              <a:t>They contain important molecules associated with the </a:t>
            </a:r>
            <a:r>
              <a:rPr lang="en" sz="1800" u="sng">
                <a:solidFill>
                  <a:schemeClr val="lt2"/>
                </a:solidFill>
                <a:latin typeface="Comfortaa SemiBold"/>
                <a:ea typeface="Comfortaa SemiBold"/>
                <a:cs typeface="Comfortaa SemiBold"/>
                <a:sym typeface="Comfortaa SemiBold"/>
              </a:rPr>
              <a:t>formation of life</a:t>
            </a:r>
            <a:endParaRPr u="sng">
              <a:latin typeface="Comfortaa SemiBold"/>
              <a:ea typeface="Comfortaa SemiBold"/>
              <a:cs typeface="Comfortaa SemiBold"/>
              <a:sym typeface="Comfortaa SemiBold"/>
            </a:endParaRPr>
          </a:p>
        </p:txBody>
      </p:sp>
      <p:sp>
        <p:nvSpPr>
          <p:cNvPr id="386" name="Google Shape;386;p38"/>
          <p:cNvSpPr txBox="1"/>
          <p:nvPr/>
        </p:nvSpPr>
        <p:spPr>
          <a:xfrm>
            <a:off x="621650" y="2570725"/>
            <a:ext cx="3950400" cy="7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Comfortaa SemiBold"/>
                <a:ea typeface="Comfortaa SemiBold"/>
                <a:cs typeface="Comfortaa SemiBold"/>
                <a:sym typeface="Comfortaa SemiBold"/>
              </a:rPr>
              <a:t>They have </a:t>
            </a:r>
            <a:r>
              <a:rPr lang="en" sz="1800" u="sng">
                <a:solidFill>
                  <a:schemeClr val="lt2"/>
                </a:solidFill>
                <a:latin typeface="Comfortaa SemiBold"/>
                <a:ea typeface="Comfortaa SemiBold"/>
                <a:cs typeface="Comfortaa SemiBold"/>
                <a:sym typeface="Comfortaa SemiBold"/>
              </a:rPr>
              <a:t>n</a:t>
            </a:r>
            <a:r>
              <a:rPr lang="en" sz="1800" u="sng">
                <a:solidFill>
                  <a:schemeClr val="lt2"/>
                </a:solidFill>
                <a:latin typeface="Comfortaa SemiBold"/>
                <a:ea typeface="Comfortaa SemiBold"/>
                <a:cs typeface="Comfortaa SemiBold"/>
                <a:sym typeface="Comfortaa SemiBold"/>
              </a:rPr>
              <a:t>o contaminating host star</a:t>
            </a:r>
            <a:r>
              <a:rPr lang="en" sz="1800">
                <a:solidFill>
                  <a:schemeClr val="lt2"/>
                </a:solidFill>
                <a:latin typeface="Comfortaa SemiBold"/>
                <a:ea typeface="Comfortaa SemiBold"/>
                <a:cs typeface="Comfortaa SemiBold"/>
                <a:sym typeface="Comfortaa SemiBold"/>
              </a:rPr>
              <a:t> (unlike exoplanet systems)</a:t>
            </a:r>
            <a:endParaRPr>
              <a:latin typeface="Comfortaa SemiBold"/>
              <a:ea typeface="Comfortaa SemiBold"/>
              <a:cs typeface="Comfortaa SemiBold"/>
              <a:sym typeface="Comfortaa SemiBold"/>
            </a:endParaRPr>
          </a:p>
        </p:txBody>
      </p:sp>
      <p:pic>
        <p:nvPicPr>
          <p:cNvPr id="387" name="Google Shape;387;p38"/>
          <p:cNvPicPr preferRelativeResize="0"/>
          <p:nvPr/>
        </p:nvPicPr>
        <p:blipFill>
          <a:blip r:embed="rId3">
            <a:alphaModFix/>
          </a:blip>
          <a:stretch>
            <a:fillRect/>
          </a:stretch>
        </p:blipFill>
        <p:spPr>
          <a:xfrm>
            <a:off x="4876850" y="2372825"/>
            <a:ext cx="4267151" cy="2400273"/>
          </a:xfrm>
          <a:prstGeom prst="rect">
            <a:avLst/>
          </a:prstGeom>
          <a:noFill/>
          <a:ln cap="flat" cmpd="sng" w="19050">
            <a:solidFill>
              <a:schemeClr val="dk2"/>
            </a:solidFill>
            <a:prstDash val="solid"/>
            <a:round/>
            <a:headEnd len="sm" w="sm" type="none"/>
            <a:tailEnd len="sm" w="sm" type="none"/>
          </a:ln>
        </p:spPr>
      </p:pic>
      <p:pic>
        <p:nvPicPr>
          <p:cNvPr id="388" name="Google Shape;388;p38"/>
          <p:cNvPicPr preferRelativeResize="0"/>
          <p:nvPr/>
        </p:nvPicPr>
        <p:blipFill>
          <a:blip r:embed="rId4">
            <a:alphaModFix/>
          </a:blip>
          <a:stretch>
            <a:fillRect/>
          </a:stretch>
        </p:blipFill>
        <p:spPr>
          <a:xfrm>
            <a:off x="5301475" y="866675"/>
            <a:ext cx="1496600" cy="1496600"/>
          </a:xfrm>
          <a:prstGeom prst="rect">
            <a:avLst/>
          </a:prstGeom>
          <a:noFill/>
          <a:ln>
            <a:noFill/>
          </a:ln>
        </p:spPr>
      </p:pic>
      <p:pic>
        <p:nvPicPr>
          <p:cNvPr id="389" name="Google Shape;389;p38"/>
          <p:cNvPicPr preferRelativeResize="0"/>
          <p:nvPr/>
        </p:nvPicPr>
        <p:blipFill rotWithShape="1">
          <a:blip r:embed="rId5">
            <a:alphaModFix/>
          </a:blip>
          <a:srcRect b="7254" l="839" r="424" t="9647"/>
          <a:stretch/>
        </p:blipFill>
        <p:spPr>
          <a:xfrm rot="1193380">
            <a:off x="7057551" y="920303"/>
            <a:ext cx="1652016" cy="1412564"/>
          </a:xfrm>
          <a:prstGeom prst="cloud">
            <a:avLst/>
          </a:prstGeom>
          <a:noFill/>
          <a:ln>
            <a:noFill/>
          </a:ln>
        </p:spPr>
      </p:pic>
      <p:sp>
        <p:nvSpPr>
          <p:cNvPr id="390" name="Google Shape;390;p38"/>
          <p:cNvSpPr txBox="1"/>
          <p:nvPr/>
        </p:nvSpPr>
        <p:spPr>
          <a:xfrm>
            <a:off x="4876725" y="4773100"/>
            <a:ext cx="426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Image credit: IPAC/Caltech, flaticon</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500"/>
                                        <p:tgtEl>
                                          <p:spTgt spid="38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500"/>
                                        <p:tgtEl>
                                          <p:spTgt spid="38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500"/>
                                        <p:tgtEl>
                                          <p:spTgt spid="38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9"/>
          <p:cNvSpPr txBox="1"/>
          <p:nvPr>
            <p:ph type="title"/>
          </p:nvPr>
        </p:nvSpPr>
        <p:spPr>
          <a:xfrm>
            <a:off x="2302638" y="1974438"/>
            <a:ext cx="45387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700"/>
              <a:t>CWISE J1055+5443</a:t>
            </a:r>
            <a:endParaRPr sz="4700"/>
          </a:p>
        </p:txBody>
      </p:sp>
      <p:grpSp>
        <p:nvGrpSpPr>
          <p:cNvPr id="396" name="Google Shape;396;p39"/>
          <p:cNvGrpSpPr/>
          <p:nvPr/>
        </p:nvGrpSpPr>
        <p:grpSpPr>
          <a:xfrm>
            <a:off x="-12960038" y="-803229"/>
            <a:ext cx="26490689" cy="6247299"/>
            <a:chOff x="-12960038" y="-803229"/>
            <a:chExt cx="26490689" cy="6247299"/>
          </a:xfrm>
        </p:grpSpPr>
        <p:sp>
          <p:nvSpPr>
            <p:cNvPr id="397" name="Google Shape;397;p39"/>
            <p:cNvSpPr/>
            <p:nvPr/>
          </p:nvSpPr>
          <p:spPr>
            <a:xfrm rot="10800000">
              <a:off x="-1617236" y="-373529"/>
              <a:ext cx="13911087" cy="1633404"/>
            </a:xfrm>
            <a:custGeom>
              <a:rect b="b" l="l" r="r" t="t"/>
              <a:pathLst>
                <a:path extrusionOk="0" h="17780" w="123844">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9"/>
            <p:cNvSpPr/>
            <p:nvPr/>
          </p:nvSpPr>
          <p:spPr>
            <a:xfrm rot="5400000">
              <a:off x="-5583279" y="-3924659"/>
              <a:ext cx="1938470" cy="16691989"/>
            </a:xfrm>
            <a:custGeom>
              <a:rect b="b" l="l" r="r" t="t"/>
              <a:pathLst>
                <a:path extrusionOk="0" h="157732" w="22241">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9"/>
            <p:cNvSpPr/>
            <p:nvPr/>
          </p:nvSpPr>
          <p:spPr>
            <a:xfrm rot="5400000">
              <a:off x="3077271" y="-3871159"/>
              <a:ext cx="1938470" cy="16691989"/>
            </a:xfrm>
            <a:custGeom>
              <a:rect b="b" l="l" r="r" t="t"/>
              <a:pathLst>
                <a:path extrusionOk="0" h="157732" w="22241">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9"/>
            <p:cNvSpPr/>
            <p:nvPr/>
          </p:nvSpPr>
          <p:spPr>
            <a:xfrm rot="5340003">
              <a:off x="3744396" y="-273365"/>
              <a:ext cx="825650" cy="10222507"/>
            </a:xfrm>
            <a:custGeom>
              <a:rect b="b" l="l" r="r" t="t"/>
              <a:pathLst>
                <a:path extrusionOk="0" h="20040" w="1508">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9"/>
            <p:cNvSpPr/>
            <p:nvPr/>
          </p:nvSpPr>
          <p:spPr>
            <a:xfrm rot="10800000">
              <a:off x="-11883261" y="-481829"/>
              <a:ext cx="13911087" cy="1633404"/>
            </a:xfrm>
            <a:custGeom>
              <a:rect b="b" l="l" r="r" t="t"/>
              <a:pathLst>
                <a:path extrusionOk="0" h="17780" w="123844">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9"/>
            <p:cNvSpPr/>
            <p:nvPr/>
          </p:nvSpPr>
          <p:spPr>
            <a:xfrm rot="-5541995">
              <a:off x="7110656" y="-5930289"/>
              <a:ext cx="1033964" cy="11773372"/>
            </a:xfrm>
            <a:custGeom>
              <a:rect b="b" l="l" r="r" t="t"/>
              <a:pathLst>
                <a:path extrusionOk="0" h="20040" w="1508">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rgbClr val="502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p39"/>
          <p:cNvSpPr txBox="1"/>
          <p:nvPr/>
        </p:nvSpPr>
        <p:spPr>
          <a:xfrm>
            <a:off x="2725800" y="2711950"/>
            <a:ext cx="3692400" cy="3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3"/>
                </a:solidFill>
                <a:latin typeface="Comfortaa"/>
                <a:ea typeface="Comfortaa"/>
                <a:cs typeface="Comfortaa"/>
                <a:sym typeface="Comfortaa"/>
              </a:rPr>
              <a:t>(hereafter W1055)</a:t>
            </a:r>
            <a:endParaRPr b="1" sz="1800">
              <a:solidFill>
                <a:schemeClr val="accent3"/>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2" presetSubtype="2">
                                  <p:stCondLst>
                                    <p:cond delay="0"/>
                                  </p:stCondLst>
                                  <p:childTnLst>
                                    <p:anim calcmode="lin" valueType="num">
                                      <p:cBhvr additive="base">
                                        <p:cTn dur="5000"/>
                                        <p:tgtEl>
                                          <p:spTgt spid="396"/>
                                        </p:tgtEl>
                                        <p:attrNameLst>
                                          <p:attrName>ppt_x</p:attrName>
                                        </p:attrNameLst>
                                      </p:cBhvr>
                                      <p:tavLst>
                                        <p:tav fmla="" tm="0">
                                          <p:val>
                                            <p:strVal val="#ppt_x"/>
                                          </p:val>
                                        </p:tav>
                                        <p:tav fmla="" tm="100000">
                                          <p:val>
                                            <p:strVal val="#ppt_x+1"/>
                                          </p:val>
                                        </p:tav>
                                      </p:tavLst>
                                    </p:anim>
                                    <p:set>
                                      <p:cBhvr>
                                        <p:cTn dur="1" fill="hold">
                                          <p:stCondLst>
                                            <p:cond delay="5000"/>
                                          </p:stCondLst>
                                        </p:cTn>
                                        <p:tgtEl>
                                          <p:spTgt spid="39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7" name="Shape 407"/>
        <p:cNvGrpSpPr/>
        <p:nvPr/>
      </p:nvGrpSpPr>
      <p:grpSpPr>
        <a:xfrm>
          <a:off x="0" y="0"/>
          <a:ext cx="0" cy="0"/>
          <a:chOff x="0" y="0"/>
          <a:chExt cx="0" cy="0"/>
        </a:xfrm>
      </p:grpSpPr>
      <p:sp>
        <p:nvSpPr>
          <p:cNvPr id="408" name="Google Shape;408;p40"/>
          <p:cNvSpPr txBox="1"/>
          <p:nvPr/>
        </p:nvSpPr>
        <p:spPr>
          <a:xfrm>
            <a:off x="922525" y="156550"/>
            <a:ext cx="73203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lt1"/>
                </a:solidFill>
                <a:latin typeface="Comfortaa"/>
                <a:ea typeface="Comfortaa"/>
                <a:cs typeface="Comfortaa"/>
                <a:sym typeface="Comfortaa"/>
              </a:rPr>
              <a:t>Discovery and Observation </a:t>
            </a:r>
            <a:endParaRPr b="1" sz="3900">
              <a:solidFill>
                <a:schemeClr val="lt1"/>
              </a:solidFill>
              <a:latin typeface="Comfortaa"/>
              <a:ea typeface="Comfortaa"/>
              <a:cs typeface="Comfortaa"/>
              <a:sym typeface="Comfortaa"/>
            </a:endParaRPr>
          </a:p>
        </p:txBody>
      </p:sp>
      <p:sp>
        <p:nvSpPr>
          <p:cNvPr id="409" name="Google Shape;409;p40"/>
          <p:cNvSpPr txBox="1"/>
          <p:nvPr/>
        </p:nvSpPr>
        <p:spPr>
          <a:xfrm>
            <a:off x="3587400" y="1252150"/>
            <a:ext cx="5008500" cy="14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Comfortaa SemiBold"/>
                <a:ea typeface="Comfortaa SemiBold"/>
                <a:cs typeface="Comfortaa SemiBold"/>
                <a:sym typeface="Comfortaa SemiBold"/>
              </a:rPr>
              <a:t>Initially discovered as a galaxy or dwarf candidate (</a:t>
            </a:r>
            <a:r>
              <a:rPr lang="en" sz="1500">
                <a:solidFill>
                  <a:schemeClr val="lt1"/>
                </a:solidFill>
                <a:latin typeface="Comfortaa SemiBold"/>
                <a:ea typeface="Comfortaa SemiBold"/>
                <a:cs typeface="Comfortaa SemiBold"/>
                <a:sym typeface="Comfortaa SemiBold"/>
              </a:rPr>
              <a:t>Griffith</a:t>
            </a:r>
            <a:r>
              <a:rPr lang="en" sz="1500">
                <a:solidFill>
                  <a:schemeClr val="lt1"/>
                </a:solidFill>
                <a:latin typeface="Comfortaa SemiBold"/>
                <a:ea typeface="Comfortaa SemiBold"/>
                <a:cs typeface="Comfortaa SemiBold"/>
                <a:sym typeface="Comfortaa SemiBold"/>
              </a:rPr>
              <a:t> et al. 2012).</a:t>
            </a:r>
            <a:endParaRPr sz="1500">
              <a:solidFill>
                <a:schemeClr val="lt1"/>
              </a:solidFill>
              <a:latin typeface="Comfortaa SemiBold"/>
              <a:ea typeface="Comfortaa SemiBold"/>
              <a:cs typeface="Comfortaa SemiBold"/>
              <a:sym typeface="Comfortaa SemiBold"/>
            </a:endParaRPr>
          </a:p>
          <a:p>
            <a:pPr indent="0" lvl="0" marL="0" rtl="0" algn="l">
              <a:spcBef>
                <a:spcPts val="0"/>
              </a:spcBef>
              <a:spcAft>
                <a:spcPts val="0"/>
              </a:spcAft>
              <a:buNone/>
            </a:pPr>
            <a:r>
              <a:t/>
            </a:r>
            <a:endParaRPr sz="1500">
              <a:solidFill>
                <a:schemeClr val="lt1"/>
              </a:solidFill>
              <a:latin typeface="Comfortaa SemiBold"/>
              <a:ea typeface="Comfortaa SemiBold"/>
              <a:cs typeface="Comfortaa SemiBold"/>
              <a:sym typeface="Comfortaa SemiBold"/>
            </a:endParaRPr>
          </a:p>
          <a:p>
            <a:pPr indent="0" lvl="0" marL="0" rtl="0" algn="l">
              <a:spcBef>
                <a:spcPts val="0"/>
              </a:spcBef>
              <a:spcAft>
                <a:spcPts val="0"/>
              </a:spcAft>
              <a:buNone/>
            </a:pPr>
            <a:r>
              <a:rPr lang="en" sz="1500">
                <a:solidFill>
                  <a:schemeClr val="lt1"/>
                </a:solidFill>
                <a:latin typeface="Comfortaa SemiBold"/>
                <a:ea typeface="Comfortaa SemiBold"/>
                <a:cs typeface="Comfortaa SemiBold"/>
                <a:sym typeface="Comfortaa SemiBold"/>
              </a:rPr>
              <a:t>Later confirmed to be a brown dwarf within 10 pc based on astrometry (Kirkpatrick 2021; Kuchner 2017).</a:t>
            </a:r>
            <a:endParaRPr sz="1500">
              <a:solidFill>
                <a:schemeClr val="lt1"/>
              </a:solidFill>
              <a:latin typeface="Comfortaa SemiBold"/>
              <a:ea typeface="Comfortaa SemiBold"/>
              <a:cs typeface="Comfortaa SemiBold"/>
              <a:sym typeface="Comfortaa SemiBold"/>
            </a:endParaRPr>
          </a:p>
        </p:txBody>
      </p:sp>
      <p:sp>
        <p:nvSpPr>
          <p:cNvPr id="410" name="Google Shape;410;p40"/>
          <p:cNvSpPr txBox="1"/>
          <p:nvPr/>
        </p:nvSpPr>
        <p:spPr>
          <a:xfrm>
            <a:off x="3587400" y="3144850"/>
            <a:ext cx="4917600" cy="14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 sz="1600">
                <a:solidFill>
                  <a:schemeClr val="lt1"/>
                </a:solidFill>
                <a:latin typeface="Comfortaa SemiBold"/>
                <a:ea typeface="Comfortaa SemiBold"/>
                <a:cs typeface="Comfortaa SemiBold"/>
                <a:sym typeface="Comfortaa SemiBold"/>
              </a:rPr>
              <a:t>Spectrum observed in the near-infrared by the Keck II Telescope (NIRES) between 0.94 - 2.45 microns in 2021.</a:t>
            </a:r>
            <a:endParaRPr sz="1600">
              <a:solidFill>
                <a:schemeClr val="lt1"/>
              </a:solidFill>
              <a:latin typeface="Comfortaa SemiBold"/>
              <a:ea typeface="Comfortaa SemiBold"/>
              <a:cs typeface="Comfortaa SemiBold"/>
              <a:sym typeface="Comfortaa SemiBold"/>
            </a:endParaRPr>
          </a:p>
        </p:txBody>
      </p:sp>
      <p:sp>
        <p:nvSpPr>
          <p:cNvPr id="411" name="Google Shape;411;p40"/>
          <p:cNvSpPr/>
          <p:nvPr/>
        </p:nvSpPr>
        <p:spPr>
          <a:xfrm>
            <a:off x="740600" y="1252150"/>
            <a:ext cx="2611500" cy="1487700"/>
          </a:xfrm>
          <a:prstGeom prst="notchedRightArrow">
            <a:avLst>
              <a:gd fmla="val 50000" name="adj1"/>
              <a:gd fmla="val 50000" name="adj2"/>
            </a:avLst>
          </a:prstGeom>
          <a:solidFill>
            <a:srgbClr val="9900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Comfortaa SemiBold"/>
                <a:ea typeface="Comfortaa SemiBold"/>
                <a:cs typeface="Comfortaa SemiBold"/>
                <a:sym typeface="Comfortaa SemiBold"/>
              </a:rPr>
              <a:t>DISCOVERY</a:t>
            </a:r>
            <a:endParaRPr sz="1800">
              <a:latin typeface="Comfortaa SemiBold"/>
              <a:ea typeface="Comfortaa SemiBold"/>
              <a:cs typeface="Comfortaa SemiBold"/>
              <a:sym typeface="Comfortaa SemiBold"/>
            </a:endParaRPr>
          </a:p>
        </p:txBody>
      </p:sp>
      <p:sp>
        <p:nvSpPr>
          <p:cNvPr id="412" name="Google Shape;412;p40"/>
          <p:cNvSpPr/>
          <p:nvPr/>
        </p:nvSpPr>
        <p:spPr>
          <a:xfrm>
            <a:off x="740600" y="3126250"/>
            <a:ext cx="2611500" cy="1487700"/>
          </a:xfrm>
          <a:prstGeom prst="notchedRightArrow">
            <a:avLst>
              <a:gd fmla="val 50000" name="adj1"/>
              <a:gd fmla="val 50000" name="adj2"/>
            </a:avLst>
          </a:prstGeom>
          <a:solidFill>
            <a:srgbClr val="9900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Comfortaa SemiBold"/>
                <a:ea typeface="Comfortaa SemiBold"/>
                <a:cs typeface="Comfortaa SemiBold"/>
                <a:sym typeface="Comfortaa SemiBold"/>
              </a:rPr>
              <a:t>OBSERVATION</a:t>
            </a:r>
            <a:endParaRPr sz="1700">
              <a:latin typeface="Comfortaa SemiBold"/>
              <a:ea typeface="Comfortaa SemiBold"/>
              <a:cs typeface="Comfortaa SemiBold"/>
              <a:sym typeface="Comfortaa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500"/>
                                        <p:tgtEl>
                                          <p:spTgt spid="41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16" name="Shape 416"/>
        <p:cNvGrpSpPr/>
        <p:nvPr/>
      </p:nvGrpSpPr>
      <p:grpSpPr>
        <a:xfrm>
          <a:off x="0" y="0"/>
          <a:ext cx="0" cy="0"/>
          <a:chOff x="0" y="0"/>
          <a:chExt cx="0" cy="0"/>
        </a:xfrm>
      </p:grpSpPr>
      <p:sp>
        <p:nvSpPr>
          <p:cNvPr id="417" name="Google Shape;417;p41"/>
          <p:cNvSpPr txBox="1"/>
          <p:nvPr/>
        </p:nvSpPr>
        <p:spPr>
          <a:xfrm>
            <a:off x="922525" y="156550"/>
            <a:ext cx="73203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lt1"/>
                </a:solidFill>
                <a:latin typeface="Comfortaa"/>
                <a:ea typeface="Comfortaa"/>
                <a:cs typeface="Comfortaa"/>
                <a:sym typeface="Comfortaa"/>
              </a:rPr>
              <a:t>Blue Spitzer Photometry</a:t>
            </a:r>
            <a:endParaRPr b="1" sz="3900">
              <a:solidFill>
                <a:schemeClr val="lt1"/>
              </a:solidFill>
              <a:latin typeface="Comfortaa"/>
              <a:ea typeface="Comfortaa"/>
              <a:cs typeface="Comfortaa"/>
              <a:sym typeface="Comfortaa"/>
            </a:endParaRPr>
          </a:p>
        </p:txBody>
      </p:sp>
      <p:pic>
        <p:nvPicPr>
          <p:cNvPr id="418" name="Google Shape;418;p41"/>
          <p:cNvPicPr preferRelativeResize="0"/>
          <p:nvPr/>
        </p:nvPicPr>
        <p:blipFill rotWithShape="1">
          <a:blip r:embed="rId3">
            <a:alphaModFix/>
          </a:blip>
          <a:srcRect b="0" l="0" r="0" t="0"/>
          <a:stretch/>
        </p:blipFill>
        <p:spPr>
          <a:xfrm>
            <a:off x="0" y="1151950"/>
            <a:ext cx="9144003" cy="2629779"/>
          </a:xfrm>
          <a:prstGeom prst="rect">
            <a:avLst/>
          </a:prstGeom>
          <a:noFill/>
          <a:ln>
            <a:noFill/>
          </a:ln>
        </p:spPr>
      </p:pic>
      <p:sp>
        <p:nvSpPr>
          <p:cNvPr id="419" name="Google Shape;419;p41"/>
          <p:cNvSpPr txBox="1"/>
          <p:nvPr/>
        </p:nvSpPr>
        <p:spPr>
          <a:xfrm>
            <a:off x="2256475" y="3781725"/>
            <a:ext cx="4652400" cy="6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Comfortaa"/>
                <a:ea typeface="Comfortaa"/>
                <a:cs typeface="Comfortaa"/>
                <a:sym typeface="Comfortaa"/>
              </a:rPr>
              <a:t>ch1 = 3.6 microns, ch2 = 4.5 microns</a:t>
            </a:r>
            <a:endParaRPr sz="1800">
              <a:solidFill>
                <a:schemeClr val="lt1"/>
              </a:solidFill>
              <a:latin typeface="Comfortaa"/>
              <a:ea typeface="Comfortaa"/>
              <a:cs typeface="Comfortaa"/>
              <a:sym typeface="Comfortaa"/>
            </a:endParaRPr>
          </a:p>
        </p:txBody>
      </p:sp>
      <p:sp>
        <p:nvSpPr>
          <p:cNvPr id="420" name="Google Shape;420;p41"/>
          <p:cNvSpPr txBox="1"/>
          <p:nvPr/>
        </p:nvSpPr>
        <p:spPr>
          <a:xfrm>
            <a:off x="1016650" y="4311175"/>
            <a:ext cx="7071300" cy="6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Comfortaa"/>
                <a:ea typeface="Comfortaa"/>
                <a:cs typeface="Comfortaa"/>
                <a:sym typeface="Comfortaa"/>
              </a:rPr>
              <a:t>Compared to other confirmed Y dwarfs W1055 has an extremely blue ch1-ch2 color of 1.84 ± 0.04 mags!</a:t>
            </a:r>
            <a:endParaRPr sz="1800">
              <a:solidFill>
                <a:schemeClr val="lt1"/>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424" name="Shape 424"/>
        <p:cNvGrpSpPr/>
        <p:nvPr/>
      </p:nvGrpSpPr>
      <p:grpSpPr>
        <a:xfrm>
          <a:off x="0" y="0"/>
          <a:ext cx="0" cy="0"/>
          <a:chOff x="0" y="0"/>
          <a:chExt cx="0" cy="0"/>
        </a:xfrm>
      </p:grpSpPr>
      <p:sp>
        <p:nvSpPr>
          <p:cNvPr id="425" name="Google Shape;425;p42"/>
          <p:cNvSpPr txBox="1"/>
          <p:nvPr/>
        </p:nvSpPr>
        <p:spPr>
          <a:xfrm>
            <a:off x="922525" y="156550"/>
            <a:ext cx="73203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lt1"/>
                </a:solidFill>
                <a:latin typeface="Comfortaa"/>
                <a:ea typeface="Comfortaa"/>
                <a:cs typeface="Comfortaa"/>
                <a:sym typeface="Comfortaa"/>
              </a:rPr>
              <a:t>We Can Use the Spectrum to Determine Spectral Type</a:t>
            </a:r>
            <a:endParaRPr b="1" sz="3900">
              <a:solidFill>
                <a:schemeClr val="lt1"/>
              </a:solidFill>
              <a:latin typeface="Comfortaa"/>
              <a:ea typeface="Comfortaa"/>
              <a:cs typeface="Comfortaa"/>
              <a:sym typeface="Comfortaa"/>
            </a:endParaRPr>
          </a:p>
        </p:txBody>
      </p:sp>
      <p:sp>
        <p:nvSpPr>
          <p:cNvPr id="426" name="Google Shape;426;p42"/>
          <p:cNvSpPr txBox="1"/>
          <p:nvPr/>
        </p:nvSpPr>
        <p:spPr>
          <a:xfrm>
            <a:off x="1479300" y="1955275"/>
            <a:ext cx="680400" cy="6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chemeClr val="accent1"/>
                </a:solidFill>
              </a:rPr>
              <a:t>L</a:t>
            </a:r>
            <a:endParaRPr sz="4400">
              <a:solidFill>
                <a:schemeClr val="accent1"/>
              </a:solidFill>
            </a:endParaRPr>
          </a:p>
        </p:txBody>
      </p:sp>
      <p:sp>
        <p:nvSpPr>
          <p:cNvPr id="427" name="Google Shape;427;p42"/>
          <p:cNvSpPr txBox="1"/>
          <p:nvPr/>
        </p:nvSpPr>
        <p:spPr>
          <a:xfrm>
            <a:off x="4242475" y="1955275"/>
            <a:ext cx="680400" cy="6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00"/>
                </a:solidFill>
              </a:rPr>
              <a:t>T</a:t>
            </a:r>
            <a:endParaRPr sz="4400">
              <a:solidFill>
                <a:srgbClr val="FFFF00"/>
              </a:solidFill>
            </a:endParaRPr>
          </a:p>
        </p:txBody>
      </p:sp>
      <p:sp>
        <p:nvSpPr>
          <p:cNvPr id="428" name="Google Shape;428;p42"/>
          <p:cNvSpPr txBox="1"/>
          <p:nvPr/>
        </p:nvSpPr>
        <p:spPr>
          <a:xfrm>
            <a:off x="7005650" y="1955275"/>
            <a:ext cx="680400" cy="6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0000"/>
                </a:solidFill>
              </a:rPr>
              <a:t>Y</a:t>
            </a:r>
            <a:endParaRPr sz="4400">
              <a:solidFill>
                <a:srgbClr val="FF0000"/>
              </a:solidFill>
            </a:endParaRPr>
          </a:p>
        </p:txBody>
      </p:sp>
      <p:sp>
        <p:nvSpPr>
          <p:cNvPr id="429" name="Google Shape;429;p42"/>
          <p:cNvSpPr txBox="1"/>
          <p:nvPr/>
        </p:nvSpPr>
        <p:spPr>
          <a:xfrm>
            <a:off x="475975" y="2578050"/>
            <a:ext cx="2652600" cy="2306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Hottest spectral type (2100 K &lt; T &lt; 1300 K)</a:t>
            </a:r>
            <a:endParaRPr>
              <a:solidFill>
                <a:schemeClr val="lt1"/>
              </a:solidFill>
              <a:latin typeface="Comfortaa SemiBold"/>
              <a:ea typeface="Comfortaa SemiBold"/>
              <a:cs typeface="Comfortaa SemiBold"/>
              <a:sym typeface="Comfortaa SemiBold"/>
            </a:endParaRPr>
          </a:p>
          <a:p>
            <a:pPr indent="0" lvl="0" marL="457200" rtl="0" algn="l">
              <a:spcBef>
                <a:spcPts val="0"/>
              </a:spcBef>
              <a:spcAft>
                <a:spcPts val="0"/>
              </a:spcAft>
              <a:buNone/>
            </a:pPr>
            <a:r>
              <a:t/>
            </a:r>
            <a:endParaRPr>
              <a:solidFill>
                <a:schemeClr val="lt1"/>
              </a:solidFill>
              <a:latin typeface="Comfortaa SemiBold"/>
              <a:ea typeface="Comfortaa SemiBold"/>
              <a:cs typeface="Comfortaa SemiBold"/>
              <a:sym typeface="Comfortaa SemiBold"/>
            </a:endParaRPr>
          </a:p>
          <a:p>
            <a:pPr indent="-317500" lvl="0" marL="457200" rtl="0" algn="l">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Atmospheres rich with various molecules</a:t>
            </a:r>
            <a:endParaRPr>
              <a:solidFill>
                <a:schemeClr val="lt1"/>
              </a:solidFill>
              <a:latin typeface="Comfortaa SemiBold"/>
              <a:ea typeface="Comfortaa SemiBold"/>
              <a:cs typeface="Comfortaa SemiBold"/>
              <a:sym typeface="Comfortaa SemiBold"/>
            </a:endParaRPr>
          </a:p>
        </p:txBody>
      </p:sp>
      <p:sp>
        <p:nvSpPr>
          <p:cNvPr id="430" name="Google Shape;430;p42"/>
          <p:cNvSpPr txBox="1"/>
          <p:nvPr/>
        </p:nvSpPr>
        <p:spPr>
          <a:xfrm>
            <a:off x="3256375" y="2578050"/>
            <a:ext cx="2652600" cy="2306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1300 K &lt; T &lt; 700 K</a:t>
            </a:r>
            <a:endParaRPr>
              <a:solidFill>
                <a:schemeClr val="lt1"/>
              </a:solidFill>
              <a:latin typeface="Comfortaa SemiBold"/>
              <a:ea typeface="Comfortaa SemiBold"/>
              <a:cs typeface="Comfortaa SemiBold"/>
              <a:sym typeface="Comfortaa SemiBold"/>
            </a:endParaRPr>
          </a:p>
          <a:p>
            <a:pPr indent="0" lvl="0" marL="457200" rtl="0" algn="l">
              <a:spcBef>
                <a:spcPts val="0"/>
              </a:spcBef>
              <a:spcAft>
                <a:spcPts val="0"/>
              </a:spcAft>
              <a:buNone/>
            </a:pPr>
            <a:r>
              <a:t/>
            </a:r>
            <a:endParaRPr>
              <a:solidFill>
                <a:schemeClr val="lt1"/>
              </a:solidFill>
              <a:latin typeface="Comfortaa SemiBold"/>
              <a:ea typeface="Comfortaa SemiBold"/>
              <a:cs typeface="Comfortaa SemiBold"/>
              <a:sym typeface="Comfortaa SemiBold"/>
            </a:endParaRPr>
          </a:p>
          <a:p>
            <a:pPr indent="-317500" lvl="0" marL="457200" rtl="0" algn="l">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Extremely methane rich</a:t>
            </a:r>
            <a:endParaRPr>
              <a:solidFill>
                <a:schemeClr val="lt1"/>
              </a:solidFill>
              <a:latin typeface="Comfortaa SemiBold"/>
              <a:ea typeface="Comfortaa SemiBold"/>
              <a:cs typeface="Comfortaa SemiBold"/>
              <a:sym typeface="Comfortaa SemiBold"/>
            </a:endParaRPr>
          </a:p>
        </p:txBody>
      </p:sp>
      <p:sp>
        <p:nvSpPr>
          <p:cNvPr id="431" name="Google Shape;431;p42"/>
          <p:cNvSpPr txBox="1"/>
          <p:nvPr/>
        </p:nvSpPr>
        <p:spPr>
          <a:xfrm>
            <a:off x="6036775" y="2578050"/>
            <a:ext cx="2652600" cy="2306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Coolest</a:t>
            </a:r>
            <a:r>
              <a:rPr lang="en">
                <a:solidFill>
                  <a:schemeClr val="lt1"/>
                </a:solidFill>
                <a:latin typeface="Comfortaa SemiBold"/>
                <a:ea typeface="Comfortaa SemiBold"/>
                <a:cs typeface="Comfortaa SemiBold"/>
                <a:sym typeface="Comfortaa SemiBold"/>
              </a:rPr>
              <a:t> spectral type (T &lt; 500 K)</a:t>
            </a:r>
            <a:endParaRPr>
              <a:solidFill>
                <a:schemeClr val="lt1"/>
              </a:solidFill>
              <a:latin typeface="Comfortaa SemiBold"/>
              <a:ea typeface="Comfortaa SemiBold"/>
              <a:cs typeface="Comfortaa SemiBold"/>
              <a:sym typeface="Comfortaa SemiBold"/>
            </a:endParaRPr>
          </a:p>
          <a:p>
            <a:pPr indent="0" lvl="0" marL="457200" rtl="0" algn="l">
              <a:spcBef>
                <a:spcPts val="0"/>
              </a:spcBef>
              <a:spcAft>
                <a:spcPts val="0"/>
              </a:spcAft>
              <a:buNone/>
            </a:pPr>
            <a:r>
              <a:t/>
            </a:r>
            <a:endParaRPr>
              <a:solidFill>
                <a:schemeClr val="lt1"/>
              </a:solidFill>
              <a:latin typeface="Comfortaa SemiBold"/>
              <a:ea typeface="Comfortaa SemiBold"/>
              <a:cs typeface="Comfortaa SemiBold"/>
              <a:sym typeface="Comfortaa SemiBold"/>
            </a:endParaRPr>
          </a:p>
          <a:p>
            <a:pPr indent="-317500" lvl="0" marL="457200" rtl="0" algn="l">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Least-studied brown dwarf</a:t>
            </a:r>
            <a:endParaRPr>
              <a:solidFill>
                <a:schemeClr val="lt1"/>
              </a:solidFill>
              <a:latin typeface="Comfortaa SemiBold"/>
              <a:ea typeface="Comfortaa SemiBold"/>
              <a:cs typeface="Comfortaa SemiBold"/>
              <a:sym typeface="Comfortaa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5" name="Shape 435"/>
        <p:cNvGrpSpPr/>
        <p:nvPr/>
      </p:nvGrpSpPr>
      <p:grpSpPr>
        <a:xfrm>
          <a:off x="0" y="0"/>
          <a:ext cx="0" cy="0"/>
          <a:chOff x="0" y="0"/>
          <a:chExt cx="0" cy="0"/>
        </a:xfrm>
      </p:grpSpPr>
      <p:sp>
        <p:nvSpPr>
          <p:cNvPr id="436" name="Google Shape;436;p43"/>
          <p:cNvSpPr txBox="1"/>
          <p:nvPr/>
        </p:nvSpPr>
        <p:spPr>
          <a:xfrm>
            <a:off x="922525" y="156550"/>
            <a:ext cx="73203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omfortaa"/>
                <a:ea typeface="Comfortaa"/>
                <a:cs typeface="Comfortaa"/>
                <a:sym typeface="Comfortaa"/>
              </a:rPr>
              <a:t>Molecular Absorption in W1055’s Spectrum</a:t>
            </a:r>
            <a:endParaRPr b="1" sz="3000">
              <a:solidFill>
                <a:schemeClr val="lt1"/>
              </a:solidFill>
              <a:latin typeface="Comfortaa"/>
              <a:ea typeface="Comfortaa"/>
              <a:cs typeface="Comfortaa"/>
              <a:sym typeface="Comfortaa"/>
            </a:endParaRPr>
          </a:p>
        </p:txBody>
      </p:sp>
      <p:pic>
        <p:nvPicPr>
          <p:cNvPr id="437" name="Google Shape;437;p43"/>
          <p:cNvPicPr preferRelativeResize="0"/>
          <p:nvPr/>
        </p:nvPicPr>
        <p:blipFill>
          <a:blip r:embed="rId4">
            <a:alphaModFix/>
          </a:blip>
          <a:stretch>
            <a:fillRect/>
          </a:stretch>
        </p:blipFill>
        <p:spPr>
          <a:xfrm>
            <a:off x="918388" y="1205450"/>
            <a:ext cx="7307233" cy="3839152"/>
          </a:xfrm>
          <a:prstGeom prst="rect">
            <a:avLst/>
          </a:prstGeom>
          <a:noFill/>
          <a:ln>
            <a:noFill/>
          </a:ln>
        </p:spPr>
      </p:pic>
      <p:pic>
        <p:nvPicPr>
          <p:cNvPr id="438" name="Google Shape;438;p43"/>
          <p:cNvPicPr preferRelativeResize="0"/>
          <p:nvPr/>
        </p:nvPicPr>
        <p:blipFill>
          <a:blip r:embed="rId4">
            <a:alphaModFix/>
          </a:blip>
          <a:stretch>
            <a:fillRect/>
          </a:stretch>
        </p:blipFill>
        <p:spPr>
          <a:xfrm>
            <a:off x="0" y="268199"/>
            <a:ext cx="9144003" cy="4875300"/>
          </a:xfrm>
          <a:prstGeom prst="rect">
            <a:avLst/>
          </a:prstGeom>
          <a:noFill/>
          <a:ln>
            <a:noFill/>
          </a:ln>
        </p:spPr>
      </p:pic>
      <p:grpSp>
        <p:nvGrpSpPr>
          <p:cNvPr id="439" name="Google Shape;439;p43"/>
          <p:cNvGrpSpPr/>
          <p:nvPr/>
        </p:nvGrpSpPr>
        <p:grpSpPr>
          <a:xfrm>
            <a:off x="1403400" y="1448675"/>
            <a:ext cx="7477491" cy="224700"/>
            <a:chOff x="1403400" y="1448675"/>
            <a:chExt cx="7477491" cy="224700"/>
          </a:xfrm>
        </p:grpSpPr>
        <p:grpSp>
          <p:nvGrpSpPr>
            <p:cNvPr id="440" name="Google Shape;440;p43"/>
            <p:cNvGrpSpPr/>
            <p:nvPr/>
          </p:nvGrpSpPr>
          <p:grpSpPr>
            <a:xfrm>
              <a:off x="1403400" y="1448675"/>
              <a:ext cx="856500" cy="224700"/>
              <a:chOff x="1403400" y="1448675"/>
              <a:chExt cx="856500" cy="224700"/>
            </a:xfrm>
          </p:grpSpPr>
          <p:cxnSp>
            <p:nvCxnSpPr>
              <p:cNvPr id="441" name="Google Shape;441;p43"/>
              <p:cNvCxnSpPr/>
              <p:nvPr/>
            </p:nvCxnSpPr>
            <p:spPr>
              <a:xfrm>
                <a:off x="1403400" y="1673375"/>
                <a:ext cx="856500" cy="0"/>
              </a:xfrm>
              <a:prstGeom prst="straightConnector1">
                <a:avLst/>
              </a:prstGeom>
              <a:noFill/>
              <a:ln cap="flat" cmpd="sng" w="28575">
                <a:solidFill>
                  <a:schemeClr val="dk1"/>
                </a:solidFill>
                <a:prstDash val="solid"/>
                <a:round/>
                <a:headEnd len="med" w="med" type="none"/>
                <a:tailEnd len="med" w="med" type="none"/>
              </a:ln>
            </p:spPr>
          </p:cxnSp>
          <p:sp>
            <p:nvSpPr>
              <p:cNvPr id="442" name="Google Shape;442;p43"/>
              <p:cNvSpPr txBox="1"/>
              <p:nvPr/>
            </p:nvSpPr>
            <p:spPr>
              <a:xfrm>
                <a:off x="1540500"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CH4</a:t>
                </a:r>
                <a:endParaRPr/>
              </a:p>
            </p:txBody>
          </p:sp>
        </p:grpSp>
        <p:grpSp>
          <p:nvGrpSpPr>
            <p:cNvPr id="443" name="Google Shape;443;p43"/>
            <p:cNvGrpSpPr/>
            <p:nvPr/>
          </p:nvGrpSpPr>
          <p:grpSpPr>
            <a:xfrm>
              <a:off x="2554625" y="1448675"/>
              <a:ext cx="1192091" cy="224700"/>
              <a:chOff x="1348380" y="1448675"/>
              <a:chExt cx="1197600" cy="224700"/>
            </a:xfrm>
          </p:grpSpPr>
          <p:cxnSp>
            <p:nvCxnSpPr>
              <p:cNvPr id="444" name="Google Shape;444;p43"/>
              <p:cNvCxnSpPr/>
              <p:nvPr/>
            </p:nvCxnSpPr>
            <p:spPr>
              <a:xfrm>
                <a:off x="1348380" y="1673375"/>
                <a:ext cx="1197600" cy="0"/>
              </a:xfrm>
              <a:prstGeom prst="straightConnector1">
                <a:avLst/>
              </a:prstGeom>
              <a:noFill/>
              <a:ln cap="flat" cmpd="sng" w="28575">
                <a:solidFill>
                  <a:schemeClr val="dk1"/>
                </a:solidFill>
                <a:prstDash val="solid"/>
                <a:round/>
                <a:headEnd len="med" w="med" type="none"/>
                <a:tailEnd len="med" w="med" type="none"/>
              </a:ln>
            </p:spPr>
          </p:cxnSp>
          <p:sp>
            <p:nvSpPr>
              <p:cNvPr id="445" name="Google Shape;445;p43"/>
              <p:cNvSpPr txBox="1"/>
              <p:nvPr/>
            </p:nvSpPr>
            <p:spPr>
              <a:xfrm>
                <a:off x="1656044"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CH4</a:t>
                </a:r>
                <a:endParaRPr/>
              </a:p>
            </p:txBody>
          </p:sp>
        </p:grpSp>
        <p:grpSp>
          <p:nvGrpSpPr>
            <p:cNvPr id="446" name="Google Shape;446;p43"/>
            <p:cNvGrpSpPr/>
            <p:nvPr/>
          </p:nvGrpSpPr>
          <p:grpSpPr>
            <a:xfrm>
              <a:off x="4221450" y="1448675"/>
              <a:ext cx="1238676" cy="224700"/>
              <a:chOff x="1348380" y="1448675"/>
              <a:chExt cx="1244400" cy="224700"/>
            </a:xfrm>
          </p:grpSpPr>
          <p:cxnSp>
            <p:nvCxnSpPr>
              <p:cNvPr id="447" name="Google Shape;447;p43"/>
              <p:cNvCxnSpPr/>
              <p:nvPr/>
            </p:nvCxnSpPr>
            <p:spPr>
              <a:xfrm>
                <a:off x="1348380" y="1673375"/>
                <a:ext cx="1244400" cy="0"/>
              </a:xfrm>
              <a:prstGeom prst="straightConnector1">
                <a:avLst/>
              </a:prstGeom>
              <a:noFill/>
              <a:ln cap="flat" cmpd="sng" w="28575">
                <a:solidFill>
                  <a:schemeClr val="dk1"/>
                </a:solidFill>
                <a:prstDash val="solid"/>
                <a:round/>
                <a:headEnd len="med" w="med" type="none"/>
                <a:tailEnd len="med" w="med" type="none"/>
              </a:ln>
            </p:spPr>
          </p:cxnSp>
          <p:sp>
            <p:nvSpPr>
              <p:cNvPr id="448" name="Google Shape;448;p43"/>
              <p:cNvSpPr txBox="1"/>
              <p:nvPr/>
            </p:nvSpPr>
            <p:spPr>
              <a:xfrm>
                <a:off x="1679427"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CH4</a:t>
                </a:r>
                <a:endParaRPr/>
              </a:p>
            </p:txBody>
          </p:sp>
        </p:grpSp>
        <p:grpSp>
          <p:nvGrpSpPr>
            <p:cNvPr id="449" name="Google Shape;449;p43"/>
            <p:cNvGrpSpPr/>
            <p:nvPr/>
          </p:nvGrpSpPr>
          <p:grpSpPr>
            <a:xfrm>
              <a:off x="7688800" y="1448675"/>
              <a:ext cx="1192091" cy="224700"/>
              <a:chOff x="1348380" y="1448675"/>
              <a:chExt cx="1197600" cy="224700"/>
            </a:xfrm>
          </p:grpSpPr>
          <p:cxnSp>
            <p:nvCxnSpPr>
              <p:cNvPr id="450" name="Google Shape;450;p43"/>
              <p:cNvCxnSpPr/>
              <p:nvPr/>
            </p:nvCxnSpPr>
            <p:spPr>
              <a:xfrm>
                <a:off x="1348380" y="1673375"/>
                <a:ext cx="1197600" cy="0"/>
              </a:xfrm>
              <a:prstGeom prst="straightConnector1">
                <a:avLst/>
              </a:prstGeom>
              <a:noFill/>
              <a:ln cap="flat" cmpd="sng" w="28575">
                <a:solidFill>
                  <a:schemeClr val="dk1"/>
                </a:solidFill>
                <a:prstDash val="solid"/>
                <a:round/>
                <a:headEnd len="med" w="med" type="none"/>
                <a:tailEnd len="med" w="med" type="none"/>
              </a:ln>
            </p:spPr>
          </p:cxnSp>
          <p:sp>
            <p:nvSpPr>
              <p:cNvPr id="451" name="Google Shape;451;p43"/>
              <p:cNvSpPr txBox="1"/>
              <p:nvPr/>
            </p:nvSpPr>
            <p:spPr>
              <a:xfrm>
                <a:off x="1656044"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CH4</a:t>
                </a:r>
                <a:endParaRPr/>
              </a:p>
            </p:txBody>
          </p:sp>
        </p:grpSp>
      </p:grpSp>
      <p:grpSp>
        <p:nvGrpSpPr>
          <p:cNvPr id="452" name="Google Shape;452;p43"/>
          <p:cNvGrpSpPr/>
          <p:nvPr/>
        </p:nvGrpSpPr>
        <p:grpSpPr>
          <a:xfrm>
            <a:off x="1233413" y="920893"/>
            <a:ext cx="5906789" cy="284560"/>
            <a:chOff x="1233413" y="920893"/>
            <a:chExt cx="5906789" cy="284560"/>
          </a:xfrm>
        </p:grpSpPr>
        <p:grpSp>
          <p:nvGrpSpPr>
            <p:cNvPr id="453" name="Google Shape;453;p43"/>
            <p:cNvGrpSpPr/>
            <p:nvPr/>
          </p:nvGrpSpPr>
          <p:grpSpPr>
            <a:xfrm>
              <a:off x="1233413" y="920893"/>
              <a:ext cx="945510" cy="284560"/>
              <a:chOff x="1403400" y="1448675"/>
              <a:chExt cx="745200" cy="224700"/>
            </a:xfrm>
          </p:grpSpPr>
          <p:cxnSp>
            <p:nvCxnSpPr>
              <p:cNvPr id="454" name="Google Shape;454;p43"/>
              <p:cNvCxnSpPr/>
              <p:nvPr/>
            </p:nvCxnSpPr>
            <p:spPr>
              <a:xfrm>
                <a:off x="1403400" y="1673375"/>
                <a:ext cx="745200" cy="0"/>
              </a:xfrm>
              <a:prstGeom prst="straightConnector1">
                <a:avLst/>
              </a:prstGeom>
              <a:noFill/>
              <a:ln cap="flat" cmpd="sng" w="28575">
                <a:solidFill>
                  <a:srgbClr val="1155CC"/>
                </a:solidFill>
                <a:prstDash val="solid"/>
                <a:round/>
                <a:headEnd len="med" w="med" type="none"/>
                <a:tailEnd len="med" w="med" type="none"/>
              </a:ln>
            </p:spPr>
          </p:cxnSp>
          <p:sp>
            <p:nvSpPr>
              <p:cNvPr id="455" name="Google Shape;455;p43"/>
              <p:cNvSpPr txBox="1"/>
              <p:nvPr/>
            </p:nvSpPr>
            <p:spPr>
              <a:xfrm>
                <a:off x="1484857"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155CC"/>
                    </a:solidFill>
                  </a:rPr>
                  <a:t>H2O</a:t>
                </a:r>
                <a:endParaRPr>
                  <a:solidFill>
                    <a:srgbClr val="1155CC"/>
                  </a:solidFill>
                </a:endParaRPr>
              </a:p>
            </p:txBody>
          </p:sp>
        </p:grpSp>
        <p:grpSp>
          <p:nvGrpSpPr>
            <p:cNvPr id="456" name="Google Shape;456;p43"/>
            <p:cNvGrpSpPr/>
            <p:nvPr/>
          </p:nvGrpSpPr>
          <p:grpSpPr>
            <a:xfrm>
              <a:off x="2735763" y="920893"/>
              <a:ext cx="1060463" cy="284560"/>
              <a:chOff x="1403400" y="1448675"/>
              <a:chExt cx="835800" cy="224700"/>
            </a:xfrm>
          </p:grpSpPr>
          <p:cxnSp>
            <p:nvCxnSpPr>
              <p:cNvPr id="457" name="Google Shape;457;p43"/>
              <p:cNvCxnSpPr/>
              <p:nvPr/>
            </p:nvCxnSpPr>
            <p:spPr>
              <a:xfrm>
                <a:off x="1403400" y="1673375"/>
                <a:ext cx="835800" cy="0"/>
              </a:xfrm>
              <a:prstGeom prst="straightConnector1">
                <a:avLst/>
              </a:prstGeom>
              <a:noFill/>
              <a:ln cap="flat" cmpd="sng" w="28575">
                <a:solidFill>
                  <a:srgbClr val="1155CC"/>
                </a:solidFill>
                <a:prstDash val="solid"/>
                <a:round/>
                <a:headEnd len="med" w="med" type="none"/>
                <a:tailEnd len="med" w="med" type="none"/>
              </a:ln>
            </p:spPr>
          </p:cxnSp>
          <p:sp>
            <p:nvSpPr>
              <p:cNvPr id="458" name="Google Shape;458;p43"/>
              <p:cNvSpPr txBox="1"/>
              <p:nvPr/>
            </p:nvSpPr>
            <p:spPr>
              <a:xfrm>
                <a:off x="1530156"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155CC"/>
                    </a:solidFill>
                  </a:rPr>
                  <a:t>H2O</a:t>
                </a:r>
                <a:endParaRPr>
                  <a:solidFill>
                    <a:srgbClr val="1155CC"/>
                  </a:solidFill>
                </a:endParaRPr>
              </a:p>
            </p:txBody>
          </p:sp>
        </p:grpSp>
        <p:grpSp>
          <p:nvGrpSpPr>
            <p:cNvPr id="459" name="Google Shape;459;p43"/>
            <p:cNvGrpSpPr/>
            <p:nvPr/>
          </p:nvGrpSpPr>
          <p:grpSpPr>
            <a:xfrm>
              <a:off x="4847988" y="920893"/>
              <a:ext cx="2292214" cy="284560"/>
              <a:chOff x="1403400" y="1448675"/>
              <a:chExt cx="1806600" cy="224700"/>
            </a:xfrm>
          </p:grpSpPr>
          <p:cxnSp>
            <p:nvCxnSpPr>
              <p:cNvPr id="460" name="Google Shape;460;p43"/>
              <p:cNvCxnSpPr/>
              <p:nvPr/>
            </p:nvCxnSpPr>
            <p:spPr>
              <a:xfrm>
                <a:off x="1403400" y="1673375"/>
                <a:ext cx="1806600" cy="0"/>
              </a:xfrm>
              <a:prstGeom prst="straightConnector1">
                <a:avLst/>
              </a:prstGeom>
              <a:noFill/>
              <a:ln cap="flat" cmpd="sng" w="28575">
                <a:solidFill>
                  <a:srgbClr val="1155CC"/>
                </a:solidFill>
                <a:prstDash val="solid"/>
                <a:round/>
                <a:headEnd len="med" w="med" type="none"/>
                <a:tailEnd len="med" w="med" type="none"/>
              </a:ln>
            </p:spPr>
          </p:cxnSp>
          <p:sp>
            <p:nvSpPr>
              <p:cNvPr id="461" name="Google Shape;461;p43"/>
              <p:cNvSpPr txBox="1"/>
              <p:nvPr/>
            </p:nvSpPr>
            <p:spPr>
              <a:xfrm>
                <a:off x="2015555" y="1448675"/>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155CC"/>
                    </a:solidFill>
                  </a:rPr>
                  <a:t>H2O</a:t>
                </a:r>
                <a:endParaRPr>
                  <a:solidFill>
                    <a:srgbClr val="1155CC"/>
                  </a:solidFill>
                </a:endParaRPr>
              </a:p>
            </p:txBody>
          </p:sp>
        </p:grpSp>
      </p:grpSp>
      <p:grpSp>
        <p:nvGrpSpPr>
          <p:cNvPr id="462" name="Google Shape;462;p43"/>
          <p:cNvGrpSpPr/>
          <p:nvPr/>
        </p:nvGrpSpPr>
        <p:grpSpPr>
          <a:xfrm>
            <a:off x="3270025" y="452975"/>
            <a:ext cx="944400" cy="237425"/>
            <a:chOff x="1315425" y="1435950"/>
            <a:chExt cx="944400" cy="237425"/>
          </a:xfrm>
        </p:grpSpPr>
        <p:cxnSp>
          <p:nvCxnSpPr>
            <p:cNvPr id="463" name="Google Shape;463;p43"/>
            <p:cNvCxnSpPr/>
            <p:nvPr/>
          </p:nvCxnSpPr>
          <p:spPr>
            <a:xfrm>
              <a:off x="1315425" y="1673375"/>
              <a:ext cx="944400" cy="0"/>
            </a:xfrm>
            <a:prstGeom prst="straightConnector1">
              <a:avLst/>
            </a:prstGeom>
            <a:noFill/>
            <a:ln cap="flat" cmpd="sng" w="28575">
              <a:solidFill>
                <a:srgbClr val="38761D"/>
              </a:solidFill>
              <a:prstDash val="solid"/>
              <a:round/>
              <a:headEnd len="med" w="med" type="none"/>
              <a:tailEnd len="med" w="med" type="none"/>
            </a:ln>
          </p:spPr>
        </p:cxnSp>
        <p:sp>
          <p:nvSpPr>
            <p:cNvPr id="464" name="Google Shape;464;p43"/>
            <p:cNvSpPr txBox="1"/>
            <p:nvPr/>
          </p:nvSpPr>
          <p:spPr>
            <a:xfrm>
              <a:off x="1496475" y="1435950"/>
              <a:ext cx="582300" cy="22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8761D"/>
                  </a:solidFill>
                </a:rPr>
                <a:t>NH3</a:t>
              </a:r>
              <a:endParaRPr>
                <a:solidFill>
                  <a:srgbClr val="38761D"/>
                </a:solidFill>
              </a:endParaRPr>
            </a:p>
          </p:txBody>
        </p:sp>
      </p:grpSp>
      <p:grpSp>
        <p:nvGrpSpPr>
          <p:cNvPr id="465" name="Google Shape;465;p43"/>
          <p:cNvGrpSpPr/>
          <p:nvPr/>
        </p:nvGrpSpPr>
        <p:grpSpPr>
          <a:xfrm>
            <a:off x="1006475" y="3869675"/>
            <a:ext cx="6181325" cy="284700"/>
            <a:chOff x="1006475" y="3869675"/>
            <a:chExt cx="6181325" cy="284700"/>
          </a:xfrm>
        </p:grpSpPr>
        <p:sp>
          <p:nvSpPr>
            <p:cNvPr id="466" name="Google Shape;466;p43"/>
            <p:cNvSpPr txBox="1"/>
            <p:nvPr/>
          </p:nvSpPr>
          <p:spPr>
            <a:xfrm>
              <a:off x="1006475" y="3869675"/>
              <a:ext cx="276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Y</a:t>
              </a:r>
              <a:endParaRPr b="1" sz="1500"/>
            </a:p>
          </p:txBody>
        </p:sp>
        <p:sp>
          <p:nvSpPr>
            <p:cNvPr id="467" name="Google Shape;467;p43"/>
            <p:cNvSpPr txBox="1"/>
            <p:nvPr/>
          </p:nvSpPr>
          <p:spPr>
            <a:xfrm>
              <a:off x="2208325" y="3869675"/>
              <a:ext cx="276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J</a:t>
              </a:r>
              <a:endParaRPr b="1" sz="1500"/>
            </a:p>
          </p:txBody>
        </p:sp>
        <p:sp>
          <p:nvSpPr>
            <p:cNvPr id="468" name="Google Shape;468;p43"/>
            <p:cNvSpPr txBox="1"/>
            <p:nvPr/>
          </p:nvSpPr>
          <p:spPr>
            <a:xfrm>
              <a:off x="3972150" y="3869675"/>
              <a:ext cx="276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H</a:t>
              </a:r>
              <a:endParaRPr b="1" sz="1500"/>
            </a:p>
          </p:txBody>
        </p:sp>
        <p:sp>
          <p:nvSpPr>
            <p:cNvPr id="469" name="Google Shape;469;p43"/>
            <p:cNvSpPr txBox="1"/>
            <p:nvPr/>
          </p:nvSpPr>
          <p:spPr>
            <a:xfrm>
              <a:off x="6910900" y="3869675"/>
              <a:ext cx="276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K</a:t>
              </a:r>
              <a:endParaRPr b="1" sz="1500"/>
            </a:p>
            <a:p>
              <a:pPr indent="0" lvl="0" marL="0" rtl="0" algn="l">
                <a:spcBef>
                  <a:spcPts val="0"/>
                </a:spcBef>
                <a:spcAft>
                  <a:spcPts val="0"/>
                </a:spcAft>
                <a:buNone/>
              </a:pPr>
              <a:r>
                <a:t/>
              </a:r>
              <a:endParaRPr b="1" sz="1500"/>
            </a:p>
          </p:txBody>
        </p:sp>
      </p:grpSp>
      <p:sp>
        <p:nvSpPr>
          <p:cNvPr id="470" name="Google Shape;470;p43"/>
          <p:cNvSpPr txBox="1"/>
          <p:nvPr/>
        </p:nvSpPr>
        <p:spPr>
          <a:xfrm>
            <a:off x="4899025" y="2409150"/>
            <a:ext cx="3785700" cy="4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Comfortaa"/>
                <a:ea typeface="Comfortaa"/>
                <a:cs typeface="Comfortaa"/>
                <a:sym typeface="Comfortaa"/>
              </a:rPr>
              <a:t>Near-infrared spectrum of W1055</a:t>
            </a:r>
            <a:endParaRPr sz="1600">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100"/>
                                        <p:tgtEl>
                                          <p:spTgt spid="438"/>
                                        </p:tgtEl>
                                        <p:attrNameLst>
                                          <p:attrName>ppt_w</p:attrName>
                                        </p:attrNameLst>
                                      </p:cBhvr>
                                      <p:tavLst>
                                        <p:tav fmla="" tm="0">
                                          <p:val>
                                            <p:strVal val="0"/>
                                          </p:val>
                                        </p:tav>
                                        <p:tav fmla="" tm="100000">
                                          <p:val>
                                            <p:strVal val="#ppt_w"/>
                                          </p:val>
                                        </p:tav>
                                      </p:tavLst>
                                    </p:anim>
                                    <p:anim calcmode="lin" valueType="num">
                                      <p:cBhvr additive="base">
                                        <p:cTn dur="100"/>
                                        <p:tgtEl>
                                          <p:spTgt spid="438"/>
                                        </p:tgtEl>
                                        <p:attrNameLst>
                                          <p:attrName>ppt_h</p:attrName>
                                        </p:attrNameLst>
                                      </p:cBhvr>
                                      <p:tavLst>
                                        <p:tav fmla="" tm="0">
                                          <p:val>
                                            <p:strVal val="0"/>
                                          </p:val>
                                        </p:tav>
                                        <p:tav fmla="" tm="100000">
                                          <p:val>
                                            <p:strVal val="#ppt_h"/>
                                          </p:val>
                                        </p:tav>
                                      </p:tavLst>
                                    </p:anim>
                                  </p:childTnLst>
                                </p:cTn>
                              </p:par>
                            </p:childTnLst>
                          </p:cTn>
                        </p:par>
                        <p:par>
                          <p:cTn fill="hold">
                            <p:stCondLst>
                              <p:cond delay="100"/>
                            </p:stCondLst>
                            <p:childTnLst>
                              <p:par>
                                <p:cTn fill="hold" nodeType="after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par>
                          <p:cTn fill="hold">
                            <p:stCondLst>
                              <p:cond delay="100"/>
                            </p:stCondLst>
                            <p:childTnLst>
                              <p:par>
                                <p:cTn fill="hold" nodeType="after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1000"/>
                                        <p:tgtEl>
                                          <p:spTgt spid="43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52"/>
                                        </p:tgtEl>
                                        <p:attrNameLst>
                                          <p:attrName>style.visibility</p:attrName>
                                        </p:attrNameLst>
                                      </p:cBhvr>
                                      <p:to>
                                        <p:strVal val="visible"/>
                                      </p:to>
                                    </p:set>
                                    <p:anim calcmode="lin" valueType="num">
                                      <p:cBhvr additive="base">
                                        <p:cTn dur="1000"/>
                                        <p:tgtEl>
                                          <p:spTgt spid="45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1000"/>
                                        <p:tgtEl>
                                          <p:spTgt spid="46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4" name="Shape 474"/>
        <p:cNvGrpSpPr/>
        <p:nvPr/>
      </p:nvGrpSpPr>
      <p:grpSpPr>
        <a:xfrm>
          <a:off x="0" y="0"/>
          <a:ext cx="0" cy="0"/>
          <a:chOff x="0" y="0"/>
          <a:chExt cx="0" cy="0"/>
        </a:xfrm>
      </p:grpSpPr>
      <p:sp>
        <p:nvSpPr>
          <p:cNvPr id="475" name="Google Shape;475;p44"/>
          <p:cNvSpPr txBox="1"/>
          <p:nvPr/>
        </p:nvSpPr>
        <p:spPr>
          <a:xfrm>
            <a:off x="689850" y="143075"/>
            <a:ext cx="7764300" cy="8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lt1"/>
                </a:solidFill>
                <a:latin typeface="Comfortaa"/>
                <a:ea typeface="Comfortaa"/>
                <a:cs typeface="Comfortaa"/>
                <a:sym typeface="Comfortaa"/>
              </a:rPr>
              <a:t>What Spectral Type is W1055?</a:t>
            </a:r>
            <a:endParaRPr b="1" sz="3900">
              <a:solidFill>
                <a:schemeClr val="lt1"/>
              </a:solidFill>
              <a:latin typeface="Comfortaa"/>
              <a:ea typeface="Comfortaa"/>
              <a:cs typeface="Comfortaa"/>
              <a:sym typeface="Comfortaa"/>
            </a:endParaRPr>
          </a:p>
        </p:txBody>
      </p:sp>
      <p:pic>
        <p:nvPicPr>
          <p:cNvPr id="476" name="Google Shape;476;p44"/>
          <p:cNvPicPr preferRelativeResize="0"/>
          <p:nvPr/>
        </p:nvPicPr>
        <p:blipFill>
          <a:blip r:embed="rId4">
            <a:alphaModFix/>
          </a:blip>
          <a:stretch>
            <a:fillRect/>
          </a:stretch>
        </p:blipFill>
        <p:spPr>
          <a:xfrm>
            <a:off x="631963" y="907200"/>
            <a:ext cx="7880074" cy="4236301"/>
          </a:xfrm>
          <a:prstGeom prst="rect">
            <a:avLst/>
          </a:prstGeom>
          <a:noFill/>
          <a:ln>
            <a:noFill/>
          </a:ln>
        </p:spPr>
      </p:pic>
      <p:pic>
        <p:nvPicPr>
          <p:cNvPr id="477" name="Google Shape;477;p44"/>
          <p:cNvPicPr preferRelativeResize="0"/>
          <p:nvPr/>
        </p:nvPicPr>
        <p:blipFill>
          <a:blip r:embed="rId4">
            <a:alphaModFix/>
          </a:blip>
          <a:stretch>
            <a:fillRect/>
          </a:stretch>
        </p:blipFill>
        <p:spPr>
          <a:xfrm>
            <a:off x="0" y="227690"/>
            <a:ext cx="9144003" cy="4915811"/>
          </a:xfrm>
          <a:prstGeom prst="rect">
            <a:avLst/>
          </a:prstGeom>
          <a:noFill/>
          <a:ln>
            <a:noFill/>
          </a:ln>
        </p:spPr>
      </p:pic>
      <p:cxnSp>
        <p:nvCxnSpPr>
          <p:cNvPr id="478" name="Google Shape;478;p44"/>
          <p:cNvCxnSpPr/>
          <p:nvPr/>
        </p:nvCxnSpPr>
        <p:spPr>
          <a:xfrm rot="10800000">
            <a:off x="2558100" y="3480525"/>
            <a:ext cx="593400" cy="0"/>
          </a:xfrm>
          <a:prstGeom prst="straightConnector1">
            <a:avLst/>
          </a:prstGeom>
          <a:noFill/>
          <a:ln cap="flat" cmpd="sng" w="28575">
            <a:solidFill>
              <a:schemeClr val="dk2"/>
            </a:solidFill>
            <a:prstDash val="solid"/>
            <a:round/>
            <a:headEnd len="med" w="med" type="none"/>
            <a:tailEnd len="med" w="med" type="triangle"/>
          </a:ln>
        </p:spPr>
      </p:cxnSp>
      <p:sp>
        <p:nvSpPr>
          <p:cNvPr id="479" name="Google Shape;479;p44"/>
          <p:cNvSpPr txBox="1"/>
          <p:nvPr/>
        </p:nvSpPr>
        <p:spPr>
          <a:xfrm>
            <a:off x="2498725" y="3218125"/>
            <a:ext cx="1268400" cy="1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Y0 Fits Best!</a:t>
            </a:r>
            <a:endParaRPr>
              <a:solidFill>
                <a:schemeClr val="dk2"/>
              </a:solidFill>
            </a:endParaRPr>
          </a:p>
        </p:txBody>
      </p:sp>
      <p:sp>
        <p:nvSpPr>
          <p:cNvPr id="480" name="Google Shape;480;p44"/>
          <p:cNvSpPr txBox="1"/>
          <p:nvPr/>
        </p:nvSpPr>
        <p:spPr>
          <a:xfrm>
            <a:off x="4257025" y="706800"/>
            <a:ext cx="4659900" cy="4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2"/>
                </a:solidFill>
              </a:rPr>
              <a:t>We assign W1055 a tentative spectral type of Y0</a:t>
            </a:r>
            <a:endParaRPr sz="1600">
              <a:solidFill>
                <a:schemeClr val="dk2"/>
              </a:solidFill>
            </a:endParaRPr>
          </a:p>
        </p:txBody>
      </p:sp>
      <p:cxnSp>
        <p:nvCxnSpPr>
          <p:cNvPr id="481" name="Google Shape;481;p44"/>
          <p:cNvCxnSpPr/>
          <p:nvPr/>
        </p:nvCxnSpPr>
        <p:spPr>
          <a:xfrm>
            <a:off x="7024650" y="517200"/>
            <a:ext cx="325200" cy="0"/>
          </a:xfrm>
          <a:prstGeom prst="straightConnector1">
            <a:avLst/>
          </a:prstGeom>
          <a:noFill/>
          <a:ln cap="flat" cmpd="sng" w="19050">
            <a:solidFill>
              <a:schemeClr val="dk1"/>
            </a:solidFill>
            <a:prstDash val="solid"/>
            <a:round/>
            <a:headEnd len="med" w="med" type="none"/>
            <a:tailEnd len="med" w="med" type="none"/>
          </a:ln>
        </p:spPr>
      </p:cxnSp>
      <p:sp>
        <p:nvSpPr>
          <p:cNvPr id="482" name="Google Shape;482;p44"/>
          <p:cNvSpPr txBox="1"/>
          <p:nvPr/>
        </p:nvSpPr>
        <p:spPr>
          <a:xfrm>
            <a:off x="7306350" y="424050"/>
            <a:ext cx="1147800" cy="1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W1055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300"/>
                                        <p:tgtEl>
                                          <p:spTgt spid="477"/>
                                        </p:tgtEl>
                                        <p:attrNameLst>
                                          <p:attrName>ppt_w</p:attrName>
                                        </p:attrNameLst>
                                      </p:cBhvr>
                                      <p:tavLst>
                                        <p:tav fmla="" tm="0">
                                          <p:val>
                                            <p:strVal val="0"/>
                                          </p:val>
                                        </p:tav>
                                        <p:tav fmla="" tm="100000">
                                          <p:val>
                                            <p:strVal val="#ppt_w"/>
                                          </p:val>
                                        </p:tav>
                                      </p:tavLst>
                                    </p:anim>
                                    <p:anim calcmode="lin" valueType="num">
                                      <p:cBhvr additive="base">
                                        <p:cTn dur="300"/>
                                        <p:tgtEl>
                                          <p:spTgt spid="477"/>
                                        </p:tgtEl>
                                        <p:attrNameLst>
                                          <p:attrName>ppt_h</p:attrName>
                                        </p:attrNameLst>
                                      </p:cBhvr>
                                      <p:tavLst>
                                        <p:tav fmla="" tm="0">
                                          <p:val>
                                            <p:strVal val="0"/>
                                          </p:val>
                                        </p:tav>
                                        <p:tav fmla="" tm="100000">
                                          <p:val>
                                            <p:strVal val="#ppt_h"/>
                                          </p:val>
                                        </p:tav>
                                      </p:tavLst>
                                    </p:anim>
                                  </p:childTnLst>
                                </p:cTn>
                              </p:par>
                            </p:childTnLst>
                          </p:cTn>
                        </p:par>
                        <p:par>
                          <p:cTn fill="hold">
                            <p:stCondLst>
                              <p:cond delay="300"/>
                            </p:stCondLst>
                            <p:childTnLst>
                              <p:par>
                                <p:cTn fill="hold" nodeType="after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pace Dune Newsletter by Slidesgo">
  <a:themeElements>
    <a:clrScheme name="Simple Light">
      <a:dk1>
        <a:srgbClr val="160202"/>
      </a:dk1>
      <a:lt1>
        <a:srgbClr val="FFFFFF"/>
      </a:lt1>
      <a:dk2>
        <a:srgbClr val="F8D79A"/>
      </a:dk2>
      <a:lt2>
        <a:srgbClr val="CEA15F"/>
      </a:lt2>
      <a:accent1>
        <a:srgbClr val="B97B38"/>
      </a:accent1>
      <a:accent2>
        <a:srgbClr val="8A500B"/>
      </a:accent2>
      <a:accent3>
        <a:srgbClr val="693820"/>
      </a:accent3>
      <a:accent4>
        <a:srgbClr val="502900"/>
      </a:accent4>
      <a:accent5>
        <a:srgbClr val="B97B38"/>
      </a:accent5>
      <a:accent6>
        <a:srgbClr val="CEA15F"/>
      </a:accent6>
      <a:hlink>
        <a:srgbClr val="F8D7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