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Anton" pitchFamily="2" charset="0"/>
      <p:regular r:id="rId23"/>
    </p:embeddedFont>
    <p:embeddedFont>
      <p:font typeface="Comfortaa" panose="020B0604020202020204" charset="0"/>
      <p:regular r:id="rId24"/>
      <p:bold r:id="rId25"/>
    </p:embeddedFont>
    <p:embeddedFont>
      <p:font typeface="Comfortaa Medium" panose="020B0604020202020204" charset="0"/>
      <p:regular r:id="rId26"/>
      <p:bold r:id="rId27"/>
    </p:embeddedFont>
    <p:embeddedFont>
      <p:font typeface="Comfortaa SemiBold" panose="020B0604020202020204" charset="0"/>
      <p:regular r:id="rId28"/>
      <p:bold r:id="rId29"/>
    </p:embeddedFont>
    <p:embeddedFont>
      <p:font typeface="Impact" panose="020B0806030902050204" pitchFamily="34" charset="0"/>
      <p:regular r:id="rId30"/>
    </p:embeddedFont>
    <p:embeddedFont>
      <p:font typeface="Nunito" pitchFamily="2" charset="0"/>
      <p:regular r:id="rId31"/>
      <p:bold r:id="rId32"/>
      <p:italic r:id="rId33"/>
      <p:boldItalic r:id="rId34"/>
    </p:embeddedFont>
    <p:embeddedFont>
      <p:font typeface="Nunito SemiBold" panose="020F0502020204030204"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pace.com/the-accident-brown-dwarf-discovery-citizen-scientis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pace.com/the-accident-brown-dwarf-discovery-citizen-scientis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reepik.com/free-photos-vectors/space-star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en.wikipedia.org/wiki/Brown_dwarf#/media/File:Artist%E2%80%99s_conception_of_a_brown_dwarf_like_2MASSJ22282889-431026.jp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aticon.com/free-icon/ch4_5824543"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xoplanets.nasa.gov/resources/2341/super-earth-lp-890-9-c-illustr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General Slide takeaways: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My name is Grady Robbins, an undergraduate astrophysics major at the University of Florida. I am currently in my senior year, and I am ecstatic to share the research I performed this Summer during my internship at NSF’s NOIRLab!</a:t>
            </a:r>
            <a:endParaRPr/>
          </a:p>
          <a:p>
            <a:pPr marL="457200" lvl="0" indent="-298450" algn="l" rtl="0">
              <a:spcBef>
                <a:spcPts val="0"/>
              </a:spcBef>
              <a:spcAft>
                <a:spcPts val="0"/>
              </a:spcAft>
              <a:buSzPts val="1100"/>
              <a:buChar char="●"/>
            </a:pPr>
            <a:r>
              <a:rPr lang="en"/>
              <a:t>This presentation discusses the results of ApJ-accepted paper CWISE J105512.11+544328.3: A Nearby Y Dwarf Spectroscopically Confirmed with Keck/NIRES.</a:t>
            </a:r>
            <a:endParaRPr/>
          </a:p>
          <a:p>
            <a:pPr marL="457200" lvl="0" indent="-298450" algn="l" rtl="0">
              <a:spcBef>
                <a:spcPts val="0"/>
              </a:spcBef>
              <a:spcAft>
                <a:spcPts val="0"/>
              </a:spcAft>
              <a:buSzPts val="1100"/>
              <a:buChar char="●"/>
            </a:pPr>
            <a:r>
              <a:rPr lang="en"/>
              <a:t>This image is an artist’s rendering of brown dwarf WISEA J1534-1043, otherwise known as the accident, which is an ultracool brown dwarf recently discovered</a:t>
            </a:r>
            <a:endParaRPr/>
          </a:p>
          <a:p>
            <a:pPr marL="0" lvl="0" indent="0" algn="l" rtl="0">
              <a:spcBef>
                <a:spcPts val="0"/>
              </a:spcBef>
              <a:spcAft>
                <a:spcPts val="0"/>
              </a:spcAft>
              <a:buNone/>
            </a:pPr>
            <a:r>
              <a:rPr lang="en"/>
              <a:t>Image: </a:t>
            </a:r>
            <a:r>
              <a:rPr lang="en" u="sng">
                <a:solidFill>
                  <a:schemeClr val="hlink"/>
                </a:solidFill>
                <a:hlinkClick r:id="rId3"/>
              </a:rPr>
              <a:t>https://www.space.com/the-accident-brown-dwarf-discovery-citizen-scientist</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e965b8db2c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e965b8db2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8cb134602e_0_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8cb134602e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15e9c0c6ef90aa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15e9c0c6ef90aa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is the J band seen as the most important in classifying brown dwarfs? And not all bands overall?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e97b9d2d83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e97b9d2d8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e97b9d2d8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e97b9d2d8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We used two up-to-date atmospheric models, LOWZ and Sonora Bobcat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Models have temperature, gravity, and metallicity as variable parameters, producing estimated resulting spectra</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Models were compared to W1055 using a chi-squared best-fit metric (lower values correspond to a better fit)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No model produced a good fit for W1055, but all models pointed to a lower gravity type (and therefore younger age)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e97b9d2d8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e97b9d2d8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Atmospheric models pointed to slightly higher temperatures for a Y0 dwarf (550 K - 650 K)</a:t>
            </a:r>
            <a:endParaRPr/>
          </a:p>
          <a:p>
            <a:pPr marL="457200" lvl="0" indent="-298450" algn="l" rtl="0">
              <a:spcBef>
                <a:spcPts val="0"/>
              </a:spcBef>
              <a:spcAft>
                <a:spcPts val="0"/>
              </a:spcAft>
              <a:buSzPts val="1100"/>
              <a:buChar char="●"/>
            </a:pPr>
            <a:r>
              <a:rPr lang="en"/>
              <a:t>We use polynomial relations from Kirkpatrick et al. (2019,2021), which allow us to obtain temperature estimates from absolute magnitudes and colors</a:t>
            </a:r>
            <a:endParaRPr/>
          </a:p>
          <a:p>
            <a:pPr marL="457200" lvl="0" indent="-298450" algn="l" rtl="0">
              <a:spcBef>
                <a:spcPts val="0"/>
              </a:spcBef>
              <a:spcAft>
                <a:spcPts val="0"/>
              </a:spcAft>
              <a:buSzPts val="1100"/>
              <a:buChar char="●"/>
            </a:pPr>
            <a:r>
              <a:rPr lang="en"/>
              <a:t>We estimated a range of temperatures between ~400 K and ~650 K due to the strange photometry of W1055</a:t>
            </a:r>
            <a:endParaRPr/>
          </a:p>
          <a:p>
            <a:pPr marL="457200" lvl="0" indent="-298450" algn="l" rtl="0">
              <a:spcBef>
                <a:spcPts val="0"/>
              </a:spcBef>
              <a:spcAft>
                <a:spcPts val="0"/>
              </a:spcAft>
              <a:buSzPts val="1100"/>
              <a:buChar char="●"/>
            </a:pPr>
            <a:r>
              <a:rPr lang="en"/>
              <a:t>Because of this, we estimate an uncertain temperature of 500 K +- 150 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15e9c0c6ef90aa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15e9c0c6ef90aa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Using the BANYAN Sigma models which estimate an object’s moving group (and therefore probable age) based on kinematics:</a:t>
            </a:r>
            <a:endParaRPr/>
          </a:p>
          <a:p>
            <a:pPr marL="457200" lvl="0" indent="-298450" algn="l" rtl="0">
              <a:spcBef>
                <a:spcPts val="0"/>
              </a:spcBef>
              <a:spcAft>
                <a:spcPts val="0"/>
              </a:spcAft>
              <a:buSzPts val="1100"/>
              <a:buChar char="●"/>
            </a:pPr>
            <a:r>
              <a:rPr lang="en"/>
              <a:t>We find a 98.2% probability in the Crius 197 association, which would indicate an age of 180 +- 9 Myr based on rotational periods***</a:t>
            </a:r>
            <a:endParaRPr/>
          </a:p>
          <a:p>
            <a:pPr marL="457200" lvl="0" indent="-298450" algn="l" rtl="0">
              <a:spcBef>
                <a:spcPts val="0"/>
              </a:spcBef>
              <a:spcAft>
                <a:spcPts val="0"/>
              </a:spcAft>
              <a:buSzPts val="1100"/>
              <a:buChar char="●"/>
            </a:pPr>
            <a:r>
              <a:rPr lang="en"/>
              <a:t>We would need JWST to observe W1055’s radial velocity due to faintness, which would confirm a YMG for W1055.</a:t>
            </a:r>
            <a:endParaRPr/>
          </a:p>
          <a:p>
            <a:pPr marL="457200" lvl="0" indent="-298450" algn="l" rtl="0">
              <a:spcBef>
                <a:spcPts val="0"/>
              </a:spcBef>
              <a:spcAft>
                <a:spcPts val="0"/>
              </a:spcAft>
              <a:buSzPts val="1100"/>
              <a:buChar char="●"/>
            </a:pPr>
            <a:r>
              <a:rPr lang="en"/>
              <a:t>The age probability is based on rotation periods, and 2 of the 10 members in the group were older (600my 1by) and this could mean they are chance interlopers or heterogenous group</a:t>
            </a:r>
            <a:endParaRPr/>
          </a:p>
          <a:p>
            <a:pPr marL="0" lvl="0" indent="0" algn="l" rtl="0">
              <a:spcBef>
                <a:spcPts val="0"/>
              </a:spcBef>
              <a:spcAft>
                <a:spcPts val="0"/>
              </a:spcAft>
              <a:buNone/>
            </a:pPr>
            <a:r>
              <a:rPr lang="en"/>
              <a:t>Include image of moving group associations for support</a:t>
            </a:r>
            <a:endParaRPr/>
          </a:p>
          <a:p>
            <a:pPr marL="0" lvl="0" indent="0" algn="l" rtl="0">
              <a:spcBef>
                <a:spcPts val="0"/>
              </a:spcBef>
              <a:spcAft>
                <a:spcPts val="0"/>
              </a:spcAft>
              <a:buNone/>
            </a:pPr>
            <a:r>
              <a:rPr lang="en"/>
              <a:t>Would this make w1055 the youngest y dwarf?</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15e9c0c6ef90aa2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15e9c0c6ef90aa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Using our previous age estimate of ~180 Myr and an estimated log luminosity scale of ~-6.0 (meaning the brown dwarf is 1 million times less luminous than teh sun:</a:t>
            </a:r>
            <a:endParaRPr/>
          </a:p>
          <a:p>
            <a:pPr marL="457200" lvl="0" indent="-298450" algn="l" rtl="0">
              <a:spcBef>
                <a:spcPts val="0"/>
              </a:spcBef>
              <a:spcAft>
                <a:spcPts val="0"/>
              </a:spcAft>
              <a:buSzPts val="1100"/>
              <a:buChar char="●"/>
            </a:pPr>
            <a:r>
              <a:rPr lang="en"/>
              <a:t>We estimate a mass of 4-6 Jupiter masses, which is well within the planetary mass regime.</a:t>
            </a:r>
            <a:endParaRPr/>
          </a:p>
          <a:p>
            <a:pPr marL="0" lvl="0" indent="0" algn="l" rtl="0">
              <a:spcBef>
                <a:spcPts val="0"/>
              </a:spcBef>
              <a:spcAft>
                <a:spcPts val="0"/>
              </a:spcAft>
              <a:buNone/>
            </a:pPr>
            <a:r>
              <a:rPr lang="en"/>
              <a:t>Can include an image of a small brown dwarf</a:t>
            </a:r>
            <a:endParaRPr/>
          </a:p>
          <a:p>
            <a:pPr marL="0" lvl="0" indent="0" algn="l" rtl="0">
              <a:spcBef>
                <a:spcPts val="0"/>
              </a:spcBef>
              <a:spcAft>
                <a:spcPts val="0"/>
              </a:spcAft>
              <a:buNone/>
            </a:pPr>
            <a:endParaRPr/>
          </a:p>
          <a:p>
            <a:pPr marL="0" lvl="0" indent="0" algn="l" rtl="0">
              <a:spcBef>
                <a:spcPts val="0"/>
              </a:spcBef>
              <a:spcAft>
                <a:spcPts val="0"/>
              </a:spcAft>
              <a:buNone/>
            </a:pPr>
            <a:r>
              <a:rPr lang="en"/>
              <a:t>Would this make W1055 the lowest mass brown dwarf? I thought brown dwarfs couldn’t be smaller than ~13 Jupiter masses?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15e9c0c6ef90aa2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15e9c0c6ef90aa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spectroscopically confirm W1055 as a Y0 (pec) brown dwarf with an estimated T = 500 +-150 K, an age of ~180 +- 9 Myr, and an estimated mass of 4-6 M(jupiters).</a:t>
            </a:r>
            <a:endParaRPr/>
          </a:p>
          <a:p>
            <a:pPr marL="457200" lvl="0" indent="-298450" algn="l" rtl="0">
              <a:spcBef>
                <a:spcPts val="0"/>
              </a:spcBef>
              <a:spcAft>
                <a:spcPts val="0"/>
              </a:spcAft>
              <a:buSzPts val="1100"/>
              <a:buChar char="●"/>
            </a:pPr>
            <a:r>
              <a:rPr lang="en"/>
              <a:t>These estimates can be greatly approved upon through JWST observation of radial velocity and low-resolution spectroscopy spanning the entire 0.6-5 micron wavelength.</a:t>
            </a:r>
            <a:endParaRPr/>
          </a:p>
          <a:p>
            <a:pPr marL="0" lvl="0" indent="0" algn="l" rtl="0">
              <a:spcBef>
                <a:spcPts val="0"/>
              </a:spcBef>
              <a:spcAft>
                <a:spcPts val="0"/>
              </a:spcAft>
              <a:buNone/>
            </a:pPr>
            <a:r>
              <a:rPr lang="en"/>
              <a:t>JWST approved for low-res spectroscopy, NIR spectroscopy, and MIRI imaging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6a3be83134f3eb1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6a3be83134f3eb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General Slide takeaways: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I am Grady Robbins, an undergraduate astrophysics major at the University of Florida. I am currently in my senior year, and I am ecstatic to share the research I performed this Summer during my internship at NSF’s NOIRLab!</a:t>
            </a:r>
            <a:endParaRPr/>
          </a:p>
          <a:p>
            <a:pPr marL="457200" lvl="0" indent="-298450" algn="l" rtl="0">
              <a:spcBef>
                <a:spcPts val="0"/>
              </a:spcBef>
              <a:spcAft>
                <a:spcPts val="0"/>
              </a:spcAft>
              <a:buSzPts val="1100"/>
              <a:buChar char="●"/>
            </a:pPr>
            <a:r>
              <a:rPr lang="en"/>
              <a:t>This presentation discusses the results of ApJ-accepted paper CWISE J105512.11+544328.3: A Nearby Y Dwarf Spectroscopically Confirmed with Keck/NIRES.</a:t>
            </a:r>
            <a:endParaRPr/>
          </a:p>
          <a:p>
            <a:pPr marL="457200" lvl="0" indent="-298450" algn="l" rtl="0">
              <a:spcBef>
                <a:spcPts val="0"/>
              </a:spcBef>
              <a:spcAft>
                <a:spcPts val="0"/>
              </a:spcAft>
              <a:buSzPts val="1100"/>
              <a:buChar char="●"/>
            </a:pPr>
            <a:r>
              <a:rPr lang="en"/>
              <a:t>This image is an artist’s rendering of brown dwarf WISEA J1534-1043, otherwise known as the accident, which is an ultracool brown dwarf recently discovered</a:t>
            </a:r>
            <a:endParaRPr/>
          </a:p>
          <a:p>
            <a:pPr marL="0" lvl="0" indent="0" algn="l" rtl="0">
              <a:spcBef>
                <a:spcPts val="0"/>
              </a:spcBef>
              <a:spcAft>
                <a:spcPts val="0"/>
              </a:spcAft>
              <a:buNone/>
            </a:pPr>
            <a:r>
              <a:rPr lang="en"/>
              <a:t>Image: </a:t>
            </a:r>
            <a:r>
              <a:rPr lang="en" u="sng">
                <a:solidFill>
                  <a:schemeClr val="hlink"/>
                </a:solidFill>
                <a:hlinkClick r:id="rId3"/>
              </a:rPr>
              <a:t>https://www.space.com/the-accident-brown-dwarf-discovery-citizen-scientist</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8c17240f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8c17240f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temperature ranges, deuterium fusing and exact differences between a gas giant and red dwarf</a:t>
            </a:r>
            <a:endParaRPr/>
          </a:p>
          <a:p>
            <a:pPr marL="0" lvl="0" indent="0" algn="l" rtl="0">
              <a:spcBef>
                <a:spcPts val="0"/>
              </a:spcBef>
              <a:spcAft>
                <a:spcPts val="0"/>
              </a:spcAft>
              <a:buNone/>
            </a:pPr>
            <a:r>
              <a:rPr lang="en"/>
              <a:t>How do brown dwarfs form, and why are they so different in their own classes? Still not certain, but the primary two are collapse of molecular cloud (star) or exoplanet ejection. This can contribute to differences, along with metallicity, cloud makeup, viewing angle. Look at our own planet diversity!</a:t>
            </a:r>
            <a:endParaRPr/>
          </a:p>
          <a:p>
            <a:pPr marL="0" lvl="0" indent="0" algn="l" rtl="0">
              <a:spcBef>
                <a:spcPts val="0"/>
              </a:spcBef>
              <a:spcAft>
                <a:spcPts val="0"/>
              </a:spcAft>
              <a:buNone/>
            </a:pPr>
            <a:endParaRPr/>
          </a:p>
          <a:p>
            <a:pPr marL="0" lvl="0" indent="0" algn="l" rtl="0">
              <a:spcBef>
                <a:spcPts val="0"/>
              </a:spcBef>
              <a:spcAft>
                <a:spcPts val="0"/>
              </a:spcAft>
              <a:buNone/>
            </a:pPr>
            <a:r>
              <a:rPr lang="en"/>
              <a:t>Image: </a:t>
            </a:r>
            <a:r>
              <a:rPr lang="en" u="sng">
                <a:solidFill>
                  <a:schemeClr val="hlink"/>
                </a:solidFill>
                <a:hlinkClick r:id="rId3"/>
              </a:rPr>
              <a:t>https://www.freepik.com/free-photos-vectors/space-stars</a:t>
            </a:r>
            <a:r>
              <a:rPr lang="en"/>
              <a:t> , </a:t>
            </a:r>
            <a:r>
              <a:rPr lang="en" u="sng">
                <a:solidFill>
                  <a:schemeClr val="hlink"/>
                </a:solidFill>
                <a:hlinkClick r:id="rId4"/>
              </a:rPr>
              <a:t>https://en.wikipedia.org/wiki/Brown_dwarf#/media/File:Artist%E2%80%99s_conception_of_a_brown_dwarf_like_2MASSJ22282889-431026.jpg</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8c17240fc2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8c17240fc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Brown dwarfs are cooler than stars, and because of this they can contain ammonia, methane, and even water molecules (which are crucial molecules in the formation of life)! Normal exoplanets have a bright host star, making it very difficult to observe their atmospheres. However, because brown dwarfs form the way stars do, they usually don’t have any other stellar companions (meaning the light they emit has little contamination) unlike their exoplanet counterparts. Brown dwarfs are intriguing objects of study because of this, and can help gain insight into exoplanet atmospheres, the detection of life, and the prevalence of early-star material within our galaxy.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CH4, NH3, H20 in the formation of life</a:t>
            </a:r>
            <a:endParaRPr>
              <a:solidFill>
                <a:schemeClr val="dk1"/>
              </a:solidFill>
            </a:endParaRPr>
          </a:p>
          <a:p>
            <a:pPr marL="0" lvl="0" indent="0" algn="l" rtl="0">
              <a:spcBef>
                <a:spcPts val="0"/>
              </a:spcBef>
              <a:spcAft>
                <a:spcPts val="0"/>
              </a:spcAft>
              <a:buNone/>
            </a:pPr>
            <a:r>
              <a:rPr lang="en">
                <a:solidFill>
                  <a:schemeClr val="dk1"/>
                </a:solidFill>
              </a:rPr>
              <a:t>No bright source contamination</a:t>
            </a:r>
            <a:endParaRPr>
              <a:solidFill>
                <a:schemeClr val="dk1"/>
              </a:solidFill>
            </a:endParaRPr>
          </a:p>
          <a:p>
            <a:pPr marL="0" lvl="0" indent="0" algn="l" rtl="0">
              <a:spcBef>
                <a:spcPts val="0"/>
              </a:spcBef>
              <a:spcAft>
                <a:spcPts val="0"/>
              </a:spcAft>
              <a:buNone/>
            </a:pPr>
            <a:r>
              <a:rPr lang="en">
                <a:solidFill>
                  <a:schemeClr val="dk1"/>
                </a:solidFill>
              </a:rPr>
              <a:t>Brown dwarf atmospheres and how that applies to exoplanet atmospheres (especially Y dwarfs)</a:t>
            </a:r>
            <a:endParaRPr>
              <a:solidFill>
                <a:schemeClr val="dk1"/>
              </a:solidFill>
            </a:endParaRPr>
          </a:p>
          <a:p>
            <a:pPr marL="0" lvl="0" indent="0" algn="l" rtl="0">
              <a:spcBef>
                <a:spcPts val="0"/>
              </a:spcBef>
              <a:spcAft>
                <a:spcPts val="0"/>
              </a:spcAft>
              <a:buNone/>
            </a:pPr>
            <a:r>
              <a:rPr lang="en">
                <a:solidFill>
                  <a:schemeClr val="dk1"/>
                </a:solidFill>
              </a:rPr>
              <a:t>Star formation and how brown dwarfs form in the same way stars do, emitting much less visible light but still infrared due to deuterium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a:t>
            </a:r>
            <a:r>
              <a:rPr lang="en" u="sng">
                <a:solidFill>
                  <a:schemeClr val="hlink"/>
                </a:solidFill>
                <a:hlinkClick r:id="rId3"/>
              </a:rPr>
              <a:t>https://www.flaticon.com/free-icon/ch4_5824543</a:t>
            </a:r>
            <a:r>
              <a:rPr lang="en">
                <a:solidFill>
                  <a:schemeClr val="dk1"/>
                </a:solidFill>
              </a:rPr>
              <a:t> (flaticon)</a:t>
            </a:r>
            <a:endParaRPr>
              <a:solidFill>
                <a:schemeClr val="dk1"/>
              </a:solidFill>
            </a:endParaRPr>
          </a:p>
          <a:p>
            <a:pPr marL="0" lvl="0" indent="0" algn="l" rtl="0">
              <a:spcBef>
                <a:spcPts val="0"/>
              </a:spcBef>
              <a:spcAft>
                <a:spcPts val="0"/>
              </a:spcAft>
              <a:buNone/>
            </a:pPr>
            <a:r>
              <a:rPr lang="en">
                <a:solidFill>
                  <a:schemeClr val="dk1"/>
                </a:solidFill>
              </a:rPr>
              <a:t> </a:t>
            </a:r>
            <a:r>
              <a:rPr lang="en" u="sng">
                <a:solidFill>
                  <a:schemeClr val="hlink"/>
                </a:solidFill>
                <a:hlinkClick r:id="rId4"/>
              </a:rPr>
              <a:t>https://exoplanets.nasa.gov/resources/2341/super-earth-lp-890-9-c-illustration/</a:t>
            </a:r>
            <a:r>
              <a:rPr lang="en">
                <a:solidFill>
                  <a:schemeClr val="dk1"/>
                </a:solidFill>
              </a:rPr>
              <a:t>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cb134602e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cb134602e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8c17240fc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8c17240fc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Later confirmed as a brown dwarf within 10 parsecs based on astrometry.</a:t>
            </a:r>
            <a:endParaRPr/>
          </a:p>
          <a:p>
            <a:pPr marL="0" lvl="0" indent="0" algn="l" rtl="0">
              <a:spcBef>
                <a:spcPts val="0"/>
              </a:spcBef>
              <a:spcAft>
                <a:spcPts val="0"/>
              </a:spcAft>
              <a:buNone/>
            </a:pPr>
            <a:endParaRPr/>
          </a:p>
          <a:p>
            <a:pPr marL="0" lvl="0" indent="0" algn="l" rtl="0">
              <a:spcBef>
                <a:spcPts val="0"/>
              </a:spcBef>
              <a:spcAft>
                <a:spcPts val="0"/>
              </a:spcAft>
              <a:buNone/>
            </a:pPr>
            <a:r>
              <a:rPr lang="en"/>
              <a:t>Observed by the keck II NIRES telescope between 0.94 - 2.45 micrometers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e965b8db2c_0_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e965b8db2c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various detections of J, ch1, ch2. This data made our object initially classified as a T8 dwarf due to the blue color. Once we found out how nearby it was, the color more aligned with that of a Y dwarf</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e965b8db2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e965b8db2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visualization of all types, and what they mean, how we got there.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What spectral type is W1055?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c7f44f968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c7f44f968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4ba516ae695a5be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4ba516ae695a5be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visualization of all types, and what they mean, how we got there.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What spectral type is W1055?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1"/>
        <p:cNvGrpSpPr/>
        <p:nvPr/>
      </p:nvGrpSpPr>
      <p:grpSpPr>
        <a:xfrm>
          <a:off x="0" y="0"/>
          <a:ext cx="0" cy="0"/>
          <a:chOff x="0" y="0"/>
          <a:chExt cx="0" cy="0"/>
        </a:xfrm>
      </p:grpSpPr>
      <p:sp>
        <p:nvSpPr>
          <p:cNvPr id="112" name="Google Shape;112;p14"/>
          <p:cNvSpPr txBox="1">
            <a:spLocks noGrp="1"/>
          </p:cNvSpPr>
          <p:nvPr>
            <p:ph type="ctrTitle"/>
          </p:nvPr>
        </p:nvSpPr>
        <p:spPr>
          <a:xfrm>
            <a:off x="2093100" y="540000"/>
            <a:ext cx="49578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Impact"/>
              <a:buNone/>
              <a:defRPr sz="5200"/>
            </a:lvl1pPr>
            <a:lvl2pPr lvl="1" algn="ctr" rtl="0">
              <a:spcBef>
                <a:spcPts val="0"/>
              </a:spcBef>
              <a:spcAft>
                <a:spcPts val="0"/>
              </a:spcAft>
              <a:buSzPts val="5200"/>
              <a:buFont typeface="Impact"/>
              <a:buNone/>
              <a:defRPr sz="5200">
                <a:latin typeface="Impact"/>
                <a:ea typeface="Impact"/>
                <a:cs typeface="Impact"/>
                <a:sym typeface="Impact"/>
              </a:defRPr>
            </a:lvl2pPr>
            <a:lvl3pPr lvl="2" algn="ctr" rtl="0">
              <a:spcBef>
                <a:spcPts val="0"/>
              </a:spcBef>
              <a:spcAft>
                <a:spcPts val="0"/>
              </a:spcAft>
              <a:buSzPts val="5200"/>
              <a:buFont typeface="Impact"/>
              <a:buNone/>
              <a:defRPr sz="5200">
                <a:latin typeface="Impact"/>
                <a:ea typeface="Impact"/>
                <a:cs typeface="Impact"/>
                <a:sym typeface="Impact"/>
              </a:defRPr>
            </a:lvl3pPr>
            <a:lvl4pPr lvl="3" algn="ctr" rtl="0">
              <a:spcBef>
                <a:spcPts val="0"/>
              </a:spcBef>
              <a:spcAft>
                <a:spcPts val="0"/>
              </a:spcAft>
              <a:buSzPts val="5200"/>
              <a:buFont typeface="Impact"/>
              <a:buNone/>
              <a:defRPr sz="5200">
                <a:latin typeface="Impact"/>
                <a:ea typeface="Impact"/>
                <a:cs typeface="Impact"/>
                <a:sym typeface="Impact"/>
              </a:defRPr>
            </a:lvl4pPr>
            <a:lvl5pPr lvl="4" algn="ctr" rtl="0">
              <a:spcBef>
                <a:spcPts val="0"/>
              </a:spcBef>
              <a:spcAft>
                <a:spcPts val="0"/>
              </a:spcAft>
              <a:buSzPts val="5200"/>
              <a:buFont typeface="Impact"/>
              <a:buNone/>
              <a:defRPr sz="5200">
                <a:latin typeface="Impact"/>
                <a:ea typeface="Impact"/>
                <a:cs typeface="Impact"/>
                <a:sym typeface="Impact"/>
              </a:defRPr>
            </a:lvl5pPr>
            <a:lvl6pPr lvl="5" algn="ctr" rtl="0">
              <a:spcBef>
                <a:spcPts val="0"/>
              </a:spcBef>
              <a:spcAft>
                <a:spcPts val="0"/>
              </a:spcAft>
              <a:buSzPts val="5200"/>
              <a:buFont typeface="Impact"/>
              <a:buNone/>
              <a:defRPr sz="5200">
                <a:latin typeface="Impact"/>
                <a:ea typeface="Impact"/>
                <a:cs typeface="Impact"/>
                <a:sym typeface="Impact"/>
              </a:defRPr>
            </a:lvl6pPr>
            <a:lvl7pPr lvl="6" algn="ctr" rtl="0">
              <a:spcBef>
                <a:spcPts val="0"/>
              </a:spcBef>
              <a:spcAft>
                <a:spcPts val="0"/>
              </a:spcAft>
              <a:buSzPts val="5200"/>
              <a:buFont typeface="Impact"/>
              <a:buNone/>
              <a:defRPr sz="5200">
                <a:latin typeface="Impact"/>
                <a:ea typeface="Impact"/>
                <a:cs typeface="Impact"/>
                <a:sym typeface="Impact"/>
              </a:defRPr>
            </a:lvl7pPr>
            <a:lvl8pPr lvl="7" algn="ctr" rtl="0">
              <a:spcBef>
                <a:spcPts val="0"/>
              </a:spcBef>
              <a:spcAft>
                <a:spcPts val="0"/>
              </a:spcAft>
              <a:buSzPts val="5200"/>
              <a:buFont typeface="Impact"/>
              <a:buNone/>
              <a:defRPr sz="5200">
                <a:latin typeface="Impact"/>
                <a:ea typeface="Impact"/>
                <a:cs typeface="Impact"/>
                <a:sym typeface="Impact"/>
              </a:defRPr>
            </a:lvl8pPr>
            <a:lvl9pPr lvl="8" algn="ctr" rtl="0">
              <a:spcBef>
                <a:spcPts val="0"/>
              </a:spcBef>
              <a:spcAft>
                <a:spcPts val="0"/>
              </a:spcAft>
              <a:buSzPts val="5200"/>
              <a:buFont typeface="Impact"/>
              <a:buNone/>
              <a:defRPr sz="5200">
                <a:latin typeface="Impact"/>
                <a:ea typeface="Impact"/>
                <a:cs typeface="Impact"/>
                <a:sym typeface="Impact"/>
              </a:defRPr>
            </a:lvl9pPr>
          </a:lstStyle>
          <a:p>
            <a:endParaRPr/>
          </a:p>
        </p:txBody>
      </p:sp>
      <p:sp>
        <p:nvSpPr>
          <p:cNvPr id="113" name="Google Shape;113;p14"/>
          <p:cNvSpPr txBox="1">
            <a:spLocks noGrp="1"/>
          </p:cNvSpPr>
          <p:nvPr>
            <p:ph type="subTitle" idx="1"/>
          </p:nvPr>
        </p:nvSpPr>
        <p:spPr>
          <a:xfrm>
            <a:off x="1773000" y="2592600"/>
            <a:ext cx="5598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000">
                <a:solidFill>
                  <a:schemeClr val="accent1"/>
                </a:solidFill>
                <a:latin typeface="Nunito"/>
                <a:ea typeface="Nunito"/>
                <a:cs typeface="Nunito"/>
                <a:sym typeface="Nuni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cxnSp>
        <p:nvCxnSpPr>
          <p:cNvPr id="114" name="Google Shape;114;p14"/>
          <p:cNvCxnSpPr/>
          <p:nvPr/>
        </p:nvCxnSpPr>
        <p:spPr>
          <a:xfrm rot="10800000" flipH="1">
            <a:off x="869700" y="2150450"/>
            <a:ext cx="782700" cy="6099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14"/>
          <p:cNvCxnSpPr/>
          <p:nvPr/>
        </p:nvCxnSpPr>
        <p:spPr>
          <a:xfrm rot="10800000" flipH="1">
            <a:off x="4813575" y="300300"/>
            <a:ext cx="498300" cy="4269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14"/>
          <p:cNvCxnSpPr/>
          <p:nvPr/>
        </p:nvCxnSpPr>
        <p:spPr>
          <a:xfrm rot="10800000" flipH="1">
            <a:off x="1357525" y="4142825"/>
            <a:ext cx="477900" cy="4065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14"/>
          <p:cNvCxnSpPr/>
          <p:nvPr/>
        </p:nvCxnSpPr>
        <p:spPr>
          <a:xfrm rot="10800000" flipH="1">
            <a:off x="8120800" y="1692975"/>
            <a:ext cx="860400" cy="8232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14"/>
          <p:cNvCxnSpPr/>
          <p:nvPr/>
        </p:nvCxnSpPr>
        <p:spPr>
          <a:xfrm rot="10800000" flipH="1">
            <a:off x="1408250" y="839225"/>
            <a:ext cx="203400" cy="1725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14"/>
          <p:cNvCxnSpPr/>
          <p:nvPr/>
        </p:nvCxnSpPr>
        <p:spPr>
          <a:xfrm rot="10800000" flipH="1">
            <a:off x="7598650" y="3970325"/>
            <a:ext cx="203400" cy="1725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p15"/>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txBox="1">
            <a:spLocks noGrp="1"/>
          </p:cNvSpPr>
          <p:nvPr>
            <p:ph type="title"/>
          </p:nvPr>
        </p:nvSpPr>
        <p:spPr>
          <a:xfrm>
            <a:off x="2302638" y="1983988"/>
            <a:ext cx="453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600"/>
              <a:buNone/>
              <a:defRPr sz="4000">
                <a:solidFill>
                  <a:schemeClr val="accent3"/>
                </a:solidFill>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endParaRPr/>
          </a:p>
        </p:txBody>
      </p:sp>
      <p:sp>
        <p:nvSpPr>
          <p:cNvPr id="123" name="Google Shape;123;p15"/>
          <p:cNvSpPr txBox="1">
            <a:spLocks noGrp="1"/>
          </p:cNvSpPr>
          <p:nvPr>
            <p:ph type="title" idx="2" hasCustomPrompt="1"/>
          </p:nvPr>
        </p:nvSpPr>
        <p:spPr>
          <a:xfrm>
            <a:off x="3914100" y="1311400"/>
            <a:ext cx="1315800" cy="67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400"/>
              <a:buNone/>
              <a:defRPr sz="5000">
                <a:solidFill>
                  <a:schemeClr val="accent3"/>
                </a:solidFill>
              </a:defRPr>
            </a:lvl1pPr>
            <a:lvl2pPr lvl="1" algn="r" rtl="0">
              <a:spcBef>
                <a:spcPts val="0"/>
              </a:spcBef>
              <a:spcAft>
                <a:spcPts val="0"/>
              </a:spcAft>
              <a:buClr>
                <a:schemeClr val="accent3"/>
              </a:buClr>
              <a:buSzPts val="6000"/>
              <a:buNone/>
              <a:defRPr sz="6000">
                <a:solidFill>
                  <a:schemeClr val="accent3"/>
                </a:solidFill>
              </a:defRPr>
            </a:lvl2pPr>
            <a:lvl3pPr lvl="2" algn="r" rtl="0">
              <a:spcBef>
                <a:spcPts val="0"/>
              </a:spcBef>
              <a:spcAft>
                <a:spcPts val="0"/>
              </a:spcAft>
              <a:buClr>
                <a:schemeClr val="accent3"/>
              </a:buClr>
              <a:buSzPts val="6000"/>
              <a:buNone/>
              <a:defRPr sz="6000">
                <a:solidFill>
                  <a:schemeClr val="accent3"/>
                </a:solidFill>
              </a:defRPr>
            </a:lvl3pPr>
            <a:lvl4pPr lvl="3" algn="r" rtl="0">
              <a:spcBef>
                <a:spcPts val="0"/>
              </a:spcBef>
              <a:spcAft>
                <a:spcPts val="0"/>
              </a:spcAft>
              <a:buClr>
                <a:schemeClr val="accent3"/>
              </a:buClr>
              <a:buSzPts val="6000"/>
              <a:buNone/>
              <a:defRPr sz="6000">
                <a:solidFill>
                  <a:schemeClr val="accent3"/>
                </a:solidFill>
              </a:defRPr>
            </a:lvl4pPr>
            <a:lvl5pPr lvl="4" algn="r" rtl="0">
              <a:spcBef>
                <a:spcPts val="0"/>
              </a:spcBef>
              <a:spcAft>
                <a:spcPts val="0"/>
              </a:spcAft>
              <a:buClr>
                <a:schemeClr val="accent3"/>
              </a:buClr>
              <a:buSzPts val="6000"/>
              <a:buNone/>
              <a:defRPr sz="6000">
                <a:solidFill>
                  <a:schemeClr val="accent3"/>
                </a:solidFill>
              </a:defRPr>
            </a:lvl5pPr>
            <a:lvl6pPr lvl="5" algn="r" rtl="0">
              <a:spcBef>
                <a:spcPts val="0"/>
              </a:spcBef>
              <a:spcAft>
                <a:spcPts val="0"/>
              </a:spcAft>
              <a:buClr>
                <a:schemeClr val="accent3"/>
              </a:buClr>
              <a:buSzPts val="6000"/>
              <a:buNone/>
              <a:defRPr sz="6000">
                <a:solidFill>
                  <a:schemeClr val="accent3"/>
                </a:solidFill>
              </a:defRPr>
            </a:lvl6pPr>
            <a:lvl7pPr lvl="6" algn="r" rtl="0">
              <a:spcBef>
                <a:spcPts val="0"/>
              </a:spcBef>
              <a:spcAft>
                <a:spcPts val="0"/>
              </a:spcAft>
              <a:buClr>
                <a:schemeClr val="accent3"/>
              </a:buClr>
              <a:buSzPts val="6000"/>
              <a:buNone/>
              <a:defRPr sz="6000">
                <a:solidFill>
                  <a:schemeClr val="accent3"/>
                </a:solidFill>
              </a:defRPr>
            </a:lvl7pPr>
            <a:lvl8pPr lvl="7" algn="r" rtl="0">
              <a:spcBef>
                <a:spcPts val="0"/>
              </a:spcBef>
              <a:spcAft>
                <a:spcPts val="0"/>
              </a:spcAft>
              <a:buClr>
                <a:schemeClr val="accent3"/>
              </a:buClr>
              <a:buSzPts val="6000"/>
              <a:buNone/>
              <a:defRPr sz="6000">
                <a:solidFill>
                  <a:schemeClr val="accent3"/>
                </a:solidFill>
              </a:defRPr>
            </a:lvl8pPr>
            <a:lvl9pPr lvl="8" algn="r" rtl="0">
              <a:spcBef>
                <a:spcPts val="0"/>
              </a:spcBef>
              <a:spcAft>
                <a:spcPts val="0"/>
              </a:spcAft>
              <a:buClr>
                <a:schemeClr val="accent3"/>
              </a:buClr>
              <a:buSzPts val="6000"/>
              <a:buNone/>
              <a:defRPr sz="6000">
                <a:solidFill>
                  <a:schemeClr val="accent3"/>
                </a:solidFill>
              </a:defRPr>
            </a:lvl9pPr>
          </a:lstStyle>
          <a:p>
            <a:r>
              <a:t>xx%</a:t>
            </a:r>
          </a:p>
        </p:txBody>
      </p:sp>
      <p:sp>
        <p:nvSpPr>
          <p:cNvPr id="124" name="Google Shape;124;p15"/>
          <p:cNvSpPr txBox="1">
            <a:spLocks noGrp="1"/>
          </p:cNvSpPr>
          <p:nvPr>
            <p:ph type="subTitle" idx="1"/>
          </p:nvPr>
        </p:nvSpPr>
        <p:spPr>
          <a:xfrm>
            <a:off x="3031425" y="2580800"/>
            <a:ext cx="3081000" cy="90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16"/>
          <p:cNvSpPr txBox="1">
            <a:spLocks noGrp="1"/>
          </p:cNvSpPr>
          <p:nvPr>
            <p:ph type="title"/>
          </p:nvPr>
        </p:nvSpPr>
        <p:spPr>
          <a:xfrm>
            <a:off x="720000" y="540000"/>
            <a:ext cx="7524000" cy="4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 name="Google Shape;127;p16"/>
          <p:cNvSpPr txBox="1">
            <a:spLocks noGrp="1"/>
          </p:cNvSpPr>
          <p:nvPr>
            <p:ph type="body" idx="1"/>
          </p:nvPr>
        </p:nvSpPr>
        <p:spPr>
          <a:xfrm>
            <a:off x="720000" y="1279800"/>
            <a:ext cx="7704000" cy="3324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100">
                <a:latin typeface="Nunito"/>
                <a:ea typeface="Nunito"/>
                <a:cs typeface="Nunito"/>
                <a:sym typeface="Nunito"/>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cxnSp>
        <p:nvCxnSpPr>
          <p:cNvPr id="128" name="Google Shape;128;p16"/>
          <p:cNvCxnSpPr/>
          <p:nvPr/>
        </p:nvCxnSpPr>
        <p:spPr>
          <a:xfrm rot="10800000" flipH="1">
            <a:off x="-266100" y="2819800"/>
            <a:ext cx="782700" cy="60990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16"/>
          <p:cNvCxnSpPr/>
          <p:nvPr/>
        </p:nvCxnSpPr>
        <p:spPr>
          <a:xfrm rot="10800000" flipH="1">
            <a:off x="3165775" y="0"/>
            <a:ext cx="498300" cy="42690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16"/>
          <p:cNvCxnSpPr/>
          <p:nvPr/>
        </p:nvCxnSpPr>
        <p:spPr>
          <a:xfrm rot="10800000" flipH="1">
            <a:off x="5596275" y="4604400"/>
            <a:ext cx="477900" cy="40650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16"/>
          <p:cNvCxnSpPr/>
          <p:nvPr/>
        </p:nvCxnSpPr>
        <p:spPr>
          <a:xfrm rot="10800000" flipH="1">
            <a:off x="7993800" y="300300"/>
            <a:ext cx="860400" cy="82320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16"/>
          <p:cNvCxnSpPr/>
          <p:nvPr/>
        </p:nvCxnSpPr>
        <p:spPr>
          <a:xfrm rot="10800000" flipH="1">
            <a:off x="516600" y="625650"/>
            <a:ext cx="203400" cy="17250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16"/>
          <p:cNvCxnSpPr/>
          <p:nvPr/>
        </p:nvCxnSpPr>
        <p:spPr>
          <a:xfrm rot="10800000" flipH="1">
            <a:off x="8528200" y="3083850"/>
            <a:ext cx="203400" cy="1725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4"/>
        <p:cNvGrpSpPr/>
        <p:nvPr/>
      </p:nvGrpSpPr>
      <p:grpSpPr>
        <a:xfrm>
          <a:off x="0" y="0"/>
          <a:ext cx="0" cy="0"/>
          <a:chOff x="0" y="0"/>
          <a:chExt cx="0" cy="0"/>
        </a:xfrm>
      </p:grpSpPr>
      <p:sp>
        <p:nvSpPr>
          <p:cNvPr id="135" name="Google Shape;135;p17"/>
          <p:cNvSpPr txBox="1">
            <a:spLocks noGrp="1"/>
          </p:cNvSpPr>
          <p:nvPr>
            <p:ph type="subTitle" idx="1"/>
          </p:nvPr>
        </p:nvSpPr>
        <p:spPr>
          <a:xfrm>
            <a:off x="1708225" y="2573300"/>
            <a:ext cx="2097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17"/>
          <p:cNvSpPr txBox="1">
            <a:spLocks noGrp="1"/>
          </p:cNvSpPr>
          <p:nvPr>
            <p:ph type="subTitle" idx="2"/>
          </p:nvPr>
        </p:nvSpPr>
        <p:spPr>
          <a:xfrm>
            <a:off x="5337325" y="2573300"/>
            <a:ext cx="2097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2646000" y="540000"/>
            <a:ext cx="3852000" cy="4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cxnSp>
        <p:nvCxnSpPr>
          <p:cNvPr id="138" name="Google Shape;138;p17"/>
          <p:cNvCxnSpPr/>
          <p:nvPr/>
        </p:nvCxnSpPr>
        <p:spPr>
          <a:xfrm rot="10800000" flipH="1">
            <a:off x="270300" y="1403250"/>
            <a:ext cx="629700" cy="629400"/>
          </a:xfrm>
          <a:prstGeom prst="straightConnector1">
            <a:avLst/>
          </a:prstGeom>
          <a:noFill/>
          <a:ln w="9525" cap="flat" cmpd="sng">
            <a:solidFill>
              <a:schemeClr val="lt1"/>
            </a:solidFill>
            <a:prstDash val="solid"/>
            <a:round/>
            <a:headEnd type="none" w="med" len="med"/>
            <a:tailEnd type="none" w="med" len="med"/>
          </a:ln>
        </p:spPr>
      </p:cxnSp>
      <p:cxnSp>
        <p:nvCxnSpPr>
          <p:cNvPr id="139" name="Google Shape;139;p17"/>
          <p:cNvCxnSpPr/>
          <p:nvPr/>
        </p:nvCxnSpPr>
        <p:spPr>
          <a:xfrm rot="10800000" flipH="1">
            <a:off x="4673450" y="2442300"/>
            <a:ext cx="258900" cy="258900"/>
          </a:xfrm>
          <a:prstGeom prst="straightConnector1">
            <a:avLst/>
          </a:prstGeom>
          <a:noFill/>
          <a:ln w="9525" cap="flat" cmpd="sng">
            <a:solidFill>
              <a:schemeClr val="lt1"/>
            </a:solidFill>
            <a:prstDash val="solid"/>
            <a:round/>
            <a:headEnd type="none" w="med" len="med"/>
            <a:tailEnd type="none" w="med" len="med"/>
          </a:ln>
        </p:spPr>
      </p:cxnSp>
      <p:cxnSp>
        <p:nvCxnSpPr>
          <p:cNvPr id="140" name="Google Shape;140;p17"/>
          <p:cNvCxnSpPr/>
          <p:nvPr/>
        </p:nvCxnSpPr>
        <p:spPr>
          <a:xfrm rot="10800000" flipH="1">
            <a:off x="7669050" y="540000"/>
            <a:ext cx="812700" cy="812700"/>
          </a:xfrm>
          <a:prstGeom prst="straightConnector1">
            <a:avLst/>
          </a:prstGeom>
          <a:noFill/>
          <a:ln w="9525" cap="flat" cmpd="sng">
            <a:solidFill>
              <a:schemeClr val="lt1"/>
            </a:solidFill>
            <a:prstDash val="solid"/>
            <a:round/>
            <a:headEnd type="none" w="med" len="med"/>
            <a:tailEnd type="none" w="med" len="med"/>
          </a:ln>
        </p:spPr>
      </p:cxnSp>
      <p:cxnSp>
        <p:nvCxnSpPr>
          <p:cNvPr id="141" name="Google Shape;141;p17"/>
          <p:cNvCxnSpPr/>
          <p:nvPr/>
        </p:nvCxnSpPr>
        <p:spPr>
          <a:xfrm rot="10800000" flipH="1">
            <a:off x="8424000" y="2573300"/>
            <a:ext cx="308100" cy="308100"/>
          </a:xfrm>
          <a:prstGeom prst="straightConnector1">
            <a:avLst/>
          </a:prstGeom>
          <a:noFill/>
          <a:ln w="9525" cap="flat" cmpd="sng">
            <a:solidFill>
              <a:schemeClr val="lt1"/>
            </a:solidFill>
            <a:prstDash val="solid"/>
            <a:round/>
            <a:headEnd type="none" w="med" len="med"/>
            <a:tailEnd type="none" w="med" len="med"/>
          </a:ln>
        </p:spPr>
      </p:cxnSp>
      <p:cxnSp>
        <p:nvCxnSpPr>
          <p:cNvPr id="142" name="Google Shape;142;p17"/>
          <p:cNvCxnSpPr/>
          <p:nvPr/>
        </p:nvCxnSpPr>
        <p:spPr>
          <a:xfrm rot="10800000" flipH="1">
            <a:off x="6068225" y="187500"/>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143" name="Google Shape;143;p17"/>
          <p:cNvCxnSpPr/>
          <p:nvPr/>
        </p:nvCxnSpPr>
        <p:spPr>
          <a:xfrm rot="10800000" flipH="1">
            <a:off x="900000" y="3092175"/>
            <a:ext cx="308100" cy="308100"/>
          </a:xfrm>
          <a:prstGeom prst="straightConnector1">
            <a:avLst/>
          </a:prstGeom>
          <a:noFill/>
          <a:ln w="9525" cap="flat" cmpd="sng">
            <a:solidFill>
              <a:schemeClr val="lt1"/>
            </a:solidFill>
            <a:prstDash val="solid"/>
            <a:round/>
            <a:headEnd type="none" w="med" len="med"/>
            <a:tailEnd type="none" w="med" len="med"/>
          </a:ln>
        </p:spPr>
      </p:cxnSp>
      <p:cxnSp>
        <p:nvCxnSpPr>
          <p:cNvPr id="144" name="Google Shape;144;p17"/>
          <p:cNvCxnSpPr/>
          <p:nvPr/>
        </p:nvCxnSpPr>
        <p:spPr>
          <a:xfrm rot="10800000" flipH="1">
            <a:off x="2967875" y="1403250"/>
            <a:ext cx="129600" cy="129600"/>
          </a:xfrm>
          <a:prstGeom prst="straightConnector1">
            <a:avLst/>
          </a:prstGeom>
          <a:noFill/>
          <a:ln w="9525" cap="flat" cmpd="sng">
            <a:solidFill>
              <a:schemeClr val="lt1"/>
            </a:solidFill>
            <a:prstDash val="solid"/>
            <a:round/>
            <a:headEnd type="none" w="med" len="med"/>
            <a:tailEnd type="none" w="med" len="med"/>
          </a:ln>
        </p:spPr>
      </p:cxnSp>
      <p:cxnSp>
        <p:nvCxnSpPr>
          <p:cNvPr id="145" name="Google Shape;145;p17"/>
          <p:cNvCxnSpPr/>
          <p:nvPr/>
        </p:nvCxnSpPr>
        <p:spPr>
          <a:xfrm rot="10800000" flipH="1">
            <a:off x="707988" y="285450"/>
            <a:ext cx="384000" cy="3840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18"/>
          <p:cNvSpPr txBox="1">
            <a:spLocks noGrp="1"/>
          </p:cNvSpPr>
          <p:nvPr>
            <p:ph type="title"/>
          </p:nvPr>
        </p:nvSpPr>
        <p:spPr>
          <a:xfrm>
            <a:off x="720000" y="540000"/>
            <a:ext cx="7704000" cy="4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48" name="Google Shape;148;p18"/>
          <p:cNvCxnSpPr/>
          <p:nvPr/>
        </p:nvCxnSpPr>
        <p:spPr>
          <a:xfrm rot="10800000" flipH="1">
            <a:off x="270300" y="713075"/>
            <a:ext cx="629700" cy="629400"/>
          </a:xfrm>
          <a:prstGeom prst="straightConnector1">
            <a:avLst/>
          </a:prstGeom>
          <a:noFill/>
          <a:ln w="9525" cap="flat" cmpd="sng">
            <a:solidFill>
              <a:schemeClr val="lt1"/>
            </a:solidFill>
            <a:prstDash val="solid"/>
            <a:round/>
            <a:headEnd type="none" w="med" len="med"/>
            <a:tailEnd type="none" w="med" len="med"/>
          </a:ln>
        </p:spPr>
      </p:cxnSp>
      <p:cxnSp>
        <p:nvCxnSpPr>
          <p:cNvPr id="149" name="Google Shape;149;p18"/>
          <p:cNvCxnSpPr/>
          <p:nvPr/>
        </p:nvCxnSpPr>
        <p:spPr>
          <a:xfrm rot="10800000" flipH="1">
            <a:off x="3836350" y="1586600"/>
            <a:ext cx="258900" cy="258900"/>
          </a:xfrm>
          <a:prstGeom prst="straightConnector1">
            <a:avLst/>
          </a:prstGeom>
          <a:noFill/>
          <a:ln w="9525" cap="flat" cmpd="sng">
            <a:solidFill>
              <a:schemeClr val="lt1"/>
            </a:solidFill>
            <a:prstDash val="solid"/>
            <a:round/>
            <a:headEnd type="none" w="med" len="med"/>
            <a:tailEnd type="none" w="med" len="med"/>
          </a:ln>
        </p:spPr>
      </p:cxnSp>
      <p:cxnSp>
        <p:nvCxnSpPr>
          <p:cNvPr id="150" name="Google Shape;150;p18"/>
          <p:cNvCxnSpPr/>
          <p:nvPr/>
        </p:nvCxnSpPr>
        <p:spPr>
          <a:xfrm rot="10800000" flipH="1">
            <a:off x="8628650" y="2061750"/>
            <a:ext cx="308100" cy="308100"/>
          </a:xfrm>
          <a:prstGeom prst="straightConnector1">
            <a:avLst/>
          </a:prstGeom>
          <a:noFill/>
          <a:ln w="9525" cap="flat" cmpd="sng">
            <a:solidFill>
              <a:schemeClr val="lt1"/>
            </a:solidFill>
            <a:prstDash val="solid"/>
            <a:round/>
            <a:headEnd type="none" w="med" len="med"/>
            <a:tailEnd type="none" w="med" len="med"/>
          </a:ln>
        </p:spPr>
      </p:cxnSp>
      <p:cxnSp>
        <p:nvCxnSpPr>
          <p:cNvPr id="151" name="Google Shape;151;p18"/>
          <p:cNvCxnSpPr/>
          <p:nvPr/>
        </p:nvCxnSpPr>
        <p:spPr>
          <a:xfrm rot="10800000" flipH="1">
            <a:off x="7193650" y="66575"/>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152" name="Google Shape;152;p18"/>
          <p:cNvCxnSpPr/>
          <p:nvPr/>
        </p:nvCxnSpPr>
        <p:spPr>
          <a:xfrm rot="10800000" flipH="1">
            <a:off x="44288" y="2499125"/>
            <a:ext cx="384000" cy="3840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
        <p:cNvGrpSpPr/>
        <p:nvPr/>
      </p:nvGrpSpPr>
      <p:grpSpPr>
        <a:xfrm>
          <a:off x="0" y="0"/>
          <a:ext cx="0" cy="0"/>
          <a:chOff x="0" y="0"/>
          <a:chExt cx="0" cy="0"/>
        </a:xfrm>
      </p:grpSpPr>
      <p:cxnSp>
        <p:nvCxnSpPr>
          <p:cNvPr id="154" name="Google Shape;154;p19"/>
          <p:cNvCxnSpPr/>
          <p:nvPr/>
        </p:nvCxnSpPr>
        <p:spPr>
          <a:xfrm rot="10800000" flipH="1">
            <a:off x="506600" y="455850"/>
            <a:ext cx="949200" cy="548100"/>
          </a:xfrm>
          <a:prstGeom prst="straightConnector1">
            <a:avLst/>
          </a:prstGeom>
          <a:noFill/>
          <a:ln w="9525" cap="flat" cmpd="sng">
            <a:solidFill>
              <a:schemeClr val="lt1"/>
            </a:solidFill>
            <a:prstDash val="solid"/>
            <a:round/>
            <a:headEnd type="none" w="med" len="med"/>
            <a:tailEnd type="none" w="med" len="med"/>
          </a:ln>
        </p:spPr>
      </p:cxnSp>
      <p:cxnSp>
        <p:nvCxnSpPr>
          <p:cNvPr id="155" name="Google Shape;155;p19"/>
          <p:cNvCxnSpPr/>
          <p:nvPr/>
        </p:nvCxnSpPr>
        <p:spPr>
          <a:xfrm rot="10800000" flipH="1">
            <a:off x="201550" y="3429825"/>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156" name="Google Shape;156;p19"/>
          <p:cNvCxnSpPr/>
          <p:nvPr/>
        </p:nvCxnSpPr>
        <p:spPr>
          <a:xfrm rot="10800000" flipH="1">
            <a:off x="2903650" y="730350"/>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157" name="Google Shape;157;p19"/>
          <p:cNvCxnSpPr/>
          <p:nvPr/>
        </p:nvCxnSpPr>
        <p:spPr>
          <a:xfrm rot="10800000" flipH="1">
            <a:off x="5364538" y="362400"/>
            <a:ext cx="1272900" cy="735000"/>
          </a:xfrm>
          <a:prstGeom prst="straightConnector1">
            <a:avLst/>
          </a:prstGeom>
          <a:noFill/>
          <a:ln w="9525" cap="flat" cmpd="sng">
            <a:solidFill>
              <a:schemeClr val="lt1"/>
            </a:solidFill>
            <a:prstDash val="solid"/>
            <a:round/>
            <a:headEnd type="none" w="med" len="med"/>
            <a:tailEnd type="none" w="med" len="med"/>
          </a:ln>
        </p:spPr>
      </p:cxnSp>
      <p:cxnSp>
        <p:nvCxnSpPr>
          <p:cNvPr id="158" name="Google Shape;158;p19"/>
          <p:cNvCxnSpPr/>
          <p:nvPr/>
        </p:nvCxnSpPr>
        <p:spPr>
          <a:xfrm rot="10800000" flipH="1">
            <a:off x="8517975" y="2567775"/>
            <a:ext cx="785700" cy="473400"/>
          </a:xfrm>
          <a:prstGeom prst="straightConnector1">
            <a:avLst/>
          </a:prstGeom>
          <a:noFill/>
          <a:ln w="9525" cap="flat" cmpd="sng">
            <a:solidFill>
              <a:schemeClr val="lt1"/>
            </a:solidFill>
            <a:prstDash val="solid"/>
            <a:round/>
            <a:headEnd type="none" w="med" len="med"/>
            <a:tailEnd type="none" w="med" len="med"/>
          </a:ln>
        </p:spPr>
      </p:cxnSp>
      <p:cxnSp>
        <p:nvCxnSpPr>
          <p:cNvPr id="159" name="Google Shape;159;p19"/>
          <p:cNvCxnSpPr/>
          <p:nvPr/>
        </p:nvCxnSpPr>
        <p:spPr>
          <a:xfrm rot="10800000" flipH="1">
            <a:off x="3562475" y="3704325"/>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160" name="Google Shape;160;p19"/>
          <p:cNvCxnSpPr/>
          <p:nvPr/>
        </p:nvCxnSpPr>
        <p:spPr>
          <a:xfrm rot="10800000" flipH="1">
            <a:off x="6378550" y="2752575"/>
            <a:ext cx="180000" cy="103800"/>
          </a:xfrm>
          <a:prstGeom prst="straightConnector1">
            <a:avLst/>
          </a:prstGeom>
          <a:noFill/>
          <a:ln w="9525" cap="flat" cmpd="sng">
            <a:solidFill>
              <a:schemeClr val="lt1"/>
            </a:solidFill>
            <a:prstDash val="solid"/>
            <a:round/>
            <a:headEnd type="none" w="med" len="med"/>
            <a:tailEnd type="none" w="med" len="med"/>
          </a:ln>
        </p:spPr>
      </p:cxnSp>
      <p:cxnSp>
        <p:nvCxnSpPr>
          <p:cNvPr id="161" name="Google Shape;161;p19"/>
          <p:cNvCxnSpPr/>
          <p:nvPr/>
        </p:nvCxnSpPr>
        <p:spPr>
          <a:xfrm rot="10800000" flipH="1">
            <a:off x="8622825" y="352050"/>
            <a:ext cx="180000" cy="103800"/>
          </a:xfrm>
          <a:prstGeom prst="straightConnector1">
            <a:avLst/>
          </a:prstGeom>
          <a:noFill/>
          <a:ln w="9525" cap="flat" cmpd="sng">
            <a:solidFill>
              <a:schemeClr val="lt1"/>
            </a:solidFill>
            <a:prstDash val="solid"/>
            <a:round/>
            <a:headEnd type="none" w="med" len="med"/>
            <a:tailEnd type="none" w="med" len="med"/>
          </a:ln>
        </p:spPr>
      </p:cxnSp>
      <p:sp>
        <p:nvSpPr>
          <p:cNvPr id="162" name="Google Shape;162;p19"/>
          <p:cNvSpPr txBox="1">
            <a:spLocks noGrp="1"/>
          </p:cNvSpPr>
          <p:nvPr>
            <p:ph type="subTitle" idx="1"/>
          </p:nvPr>
        </p:nvSpPr>
        <p:spPr>
          <a:xfrm>
            <a:off x="4574525" y="2571750"/>
            <a:ext cx="3852000" cy="200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Char char="●"/>
              <a:defRPr sz="1600">
                <a:solidFill>
                  <a:schemeClr val="accent1"/>
                </a:solidFill>
              </a:defRPr>
            </a:lvl1pPr>
            <a:lvl2pPr lvl="1" rtl="0">
              <a:spcBef>
                <a:spcPts val="0"/>
              </a:spcBef>
              <a:spcAft>
                <a:spcPts val="0"/>
              </a:spcAft>
              <a:buSzPts val="16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63" name="Google Shape;163;p19"/>
          <p:cNvSpPr txBox="1">
            <a:spLocks noGrp="1"/>
          </p:cNvSpPr>
          <p:nvPr>
            <p:ph type="title"/>
          </p:nvPr>
        </p:nvSpPr>
        <p:spPr>
          <a:xfrm>
            <a:off x="4574525" y="1513950"/>
            <a:ext cx="3077100" cy="105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4"/>
        <p:cNvGrpSpPr/>
        <p:nvPr/>
      </p:nvGrpSpPr>
      <p:grpSpPr>
        <a:xfrm>
          <a:off x="0" y="0"/>
          <a:ext cx="0" cy="0"/>
          <a:chOff x="0" y="0"/>
          <a:chExt cx="0" cy="0"/>
        </a:xfrm>
      </p:grpSpPr>
      <p:sp>
        <p:nvSpPr>
          <p:cNvPr id="165" name="Google Shape;165;p20"/>
          <p:cNvSpPr txBox="1">
            <a:spLocks noGrp="1"/>
          </p:cNvSpPr>
          <p:nvPr>
            <p:ph type="title"/>
          </p:nvPr>
        </p:nvSpPr>
        <p:spPr>
          <a:xfrm>
            <a:off x="720000" y="1432950"/>
            <a:ext cx="3852000" cy="2277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cxnSp>
        <p:nvCxnSpPr>
          <p:cNvPr id="166" name="Google Shape;166;p20"/>
          <p:cNvCxnSpPr/>
          <p:nvPr/>
        </p:nvCxnSpPr>
        <p:spPr>
          <a:xfrm rot="10800000" flipH="1">
            <a:off x="383850" y="3914550"/>
            <a:ext cx="782700" cy="609900"/>
          </a:xfrm>
          <a:prstGeom prst="straightConnector1">
            <a:avLst/>
          </a:prstGeom>
          <a:noFill/>
          <a:ln w="9525" cap="flat" cmpd="sng">
            <a:solidFill>
              <a:schemeClr val="lt1"/>
            </a:solidFill>
            <a:prstDash val="solid"/>
            <a:round/>
            <a:headEnd type="none" w="med" len="med"/>
            <a:tailEnd type="none" w="med" len="med"/>
          </a:ln>
        </p:spPr>
      </p:cxnSp>
      <p:cxnSp>
        <p:nvCxnSpPr>
          <p:cNvPr id="167" name="Google Shape;167;p20"/>
          <p:cNvCxnSpPr/>
          <p:nvPr/>
        </p:nvCxnSpPr>
        <p:spPr>
          <a:xfrm rot="10800000" flipH="1">
            <a:off x="2599975" y="371250"/>
            <a:ext cx="498300" cy="426900"/>
          </a:xfrm>
          <a:prstGeom prst="straightConnector1">
            <a:avLst/>
          </a:prstGeom>
          <a:noFill/>
          <a:ln w="9525" cap="flat" cmpd="sng">
            <a:solidFill>
              <a:schemeClr val="lt1"/>
            </a:solidFill>
            <a:prstDash val="solid"/>
            <a:round/>
            <a:headEnd type="none" w="med" len="med"/>
            <a:tailEnd type="none" w="med" len="med"/>
          </a:ln>
        </p:spPr>
      </p:cxnSp>
      <p:cxnSp>
        <p:nvCxnSpPr>
          <p:cNvPr id="168" name="Google Shape;168;p20"/>
          <p:cNvCxnSpPr/>
          <p:nvPr/>
        </p:nvCxnSpPr>
        <p:spPr>
          <a:xfrm rot="10800000" flipH="1">
            <a:off x="7416800" y="4117950"/>
            <a:ext cx="477900" cy="406500"/>
          </a:xfrm>
          <a:prstGeom prst="straightConnector1">
            <a:avLst/>
          </a:prstGeom>
          <a:noFill/>
          <a:ln w="9525" cap="flat" cmpd="sng">
            <a:solidFill>
              <a:schemeClr val="lt1"/>
            </a:solidFill>
            <a:prstDash val="solid"/>
            <a:round/>
            <a:headEnd type="none" w="med" len="med"/>
            <a:tailEnd type="none" w="med" len="med"/>
          </a:ln>
        </p:spPr>
      </p:cxnSp>
      <p:cxnSp>
        <p:nvCxnSpPr>
          <p:cNvPr id="169" name="Google Shape;169;p20"/>
          <p:cNvCxnSpPr/>
          <p:nvPr/>
        </p:nvCxnSpPr>
        <p:spPr>
          <a:xfrm rot="10800000" flipH="1">
            <a:off x="7993800" y="300300"/>
            <a:ext cx="860400" cy="823200"/>
          </a:xfrm>
          <a:prstGeom prst="straightConnector1">
            <a:avLst/>
          </a:prstGeom>
          <a:noFill/>
          <a:ln w="9525" cap="flat" cmpd="sng">
            <a:solidFill>
              <a:schemeClr val="lt1"/>
            </a:solidFill>
            <a:prstDash val="solid"/>
            <a:round/>
            <a:headEnd type="none" w="med" len="med"/>
            <a:tailEnd type="none" w="med" len="med"/>
          </a:ln>
        </p:spPr>
      </p:cxnSp>
      <p:cxnSp>
        <p:nvCxnSpPr>
          <p:cNvPr id="170" name="Google Shape;170;p20"/>
          <p:cNvCxnSpPr/>
          <p:nvPr/>
        </p:nvCxnSpPr>
        <p:spPr>
          <a:xfrm rot="10800000" flipH="1">
            <a:off x="450775" y="951000"/>
            <a:ext cx="203400" cy="1725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1"/>
        <p:cNvGrpSpPr/>
        <p:nvPr/>
      </p:nvGrpSpPr>
      <p:grpSpPr>
        <a:xfrm>
          <a:off x="0" y="0"/>
          <a:ext cx="0" cy="0"/>
          <a:chOff x="0" y="0"/>
          <a:chExt cx="0" cy="0"/>
        </a:xfrm>
      </p:grpSpPr>
      <p:cxnSp>
        <p:nvCxnSpPr>
          <p:cNvPr id="172" name="Google Shape;172;p21"/>
          <p:cNvCxnSpPr/>
          <p:nvPr/>
        </p:nvCxnSpPr>
        <p:spPr>
          <a:xfrm rot="10800000" flipH="1">
            <a:off x="6488700" y="1822675"/>
            <a:ext cx="629700" cy="629400"/>
          </a:xfrm>
          <a:prstGeom prst="straightConnector1">
            <a:avLst/>
          </a:prstGeom>
          <a:noFill/>
          <a:ln w="9525" cap="flat" cmpd="sng">
            <a:solidFill>
              <a:schemeClr val="lt1"/>
            </a:solidFill>
            <a:prstDash val="solid"/>
            <a:round/>
            <a:headEnd type="none" w="med" len="med"/>
            <a:tailEnd type="none" w="med" len="med"/>
          </a:ln>
        </p:spPr>
      </p:cxnSp>
      <p:cxnSp>
        <p:nvCxnSpPr>
          <p:cNvPr id="173" name="Google Shape;173;p21"/>
          <p:cNvCxnSpPr/>
          <p:nvPr/>
        </p:nvCxnSpPr>
        <p:spPr>
          <a:xfrm rot="10800000" flipH="1">
            <a:off x="4337350" y="1060550"/>
            <a:ext cx="258900" cy="258900"/>
          </a:xfrm>
          <a:prstGeom prst="straightConnector1">
            <a:avLst/>
          </a:prstGeom>
          <a:noFill/>
          <a:ln w="9525" cap="flat" cmpd="sng">
            <a:solidFill>
              <a:schemeClr val="lt1"/>
            </a:solidFill>
            <a:prstDash val="solid"/>
            <a:round/>
            <a:headEnd type="none" w="med" len="med"/>
            <a:tailEnd type="none" w="med" len="med"/>
          </a:ln>
        </p:spPr>
      </p:cxnSp>
      <p:cxnSp>
        <p:nvCxnSpPr>
          <p:cNvPr id="174" name="Google Shape;174;p21"/>
          <p:cNvCxnSpPr/>
          <p:nvPr/>
        </p:nvCxnSpPr>
        <p:spPr>
          <a:xfrm rot="10800000" flipH="1">
            <a:off x="8424000" y="800300"/>
            <a:ext cx="308100" cy="308100"/>
          </a:xfrm>
          <a:prstGeom prst="straightConnector1">
            <a:avLst/>
          </a:prstGeom>
          <a:noFill/>
          <a:ln w="9525" cap="flat" cmpd="sng">
            <a:solidFill>
              <a:schemeClr val="lt1"/>
            </a:solidFill>
            <a:prstDash val="solid"/>
            <a:round/>
            <a:headEnd type="none" w="med" len="med"/>
            <a:tailEnd type="none" w="med" len="med"/>
          </a:ln>
        </p:spPr>
      </p:cxnSp>
      <p:cxnSp>
        <p:nvCxnSpPr>
          <p:cNvPr id="175" name="Google Shape;175;p21"/>
          <p:cNvCxnSpPr/>
          <p:nvPr/>
        </p:nvCxnSpPr>
        <p:spPr>
          <a:xfrm rot="10800000" flipH="1">
            <a:off x="8232000" y="3709950"/>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176" name="Google Shape;176;p21"/>
          <p:cNvCxnSpPr/>
          <p:nvPr/>
        </p:nvCxnSpPr>
        <p:spPr>
          <a:xfrm rot="10800000" flipH="1">
            <a:off x="899988" y="762350"/>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177" name="Google Shape;177;p21"/>
          <p:cNvCxnSpPr/>
          <p:nvPr/>
        </p:nvCxnSpPr>
        <p:spPr>
          <a:xfrm rot="10800000" flipH="1">
            <a:off x="1117063" y="4093950"/>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178" name="Google Shape;178;p21"/>
          <p:cNvCxnSpPr/>
          <p:nvPr/>
        </p:nvCxnSpPr>
        <p:spPr>
          <a:xfrm rot="10800000" flipH="1">
            <a:off x="5097175" y="3907850"/>
            <a:ext cx="258900" cy="258900"/>
          </a:xfrm>
          <a:prstGeom prst="straightConnector1">
            <a:avLst/>
          </a:prstGeom>
          <a:noFill/>
          <a:ln w="9525" cap="flat" cmpd="sng">
            <a:solidFill>
              <a:schemeClr val="lt1"/>
            </a:solidFill>
            <a:prstDash val="solid"/>
            <a:round/>
            <a:headEnd type="none" w="med" len="med"/>
            <a:tailEnd type="none" w="med" len="med"/>
          </a:ln>
        </p:spPr>
      </p:cxnSp>
      <p:sp>
        <p:nvSpPr>
          <p:cNvPr id="179" name="Google Shape;179;p21"/>
          <p:cNvSpPr txBox="1">
            <a:spLocks noGrp="1"/>
          </p:cNvSpPr>
          <p:nvPr>
            <p:ph type="title"/>
          </p:nvPr>
        </p:nvSpPr>
        <p:spPr>
          <a:xfrm>
            <a:off x="720000" y="1816050"/>
            <a:ext cx="3852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0" name="Google Shape;180;p21"/>
          <p:cNvSpPr txBox="1">
            <a:spLocks noGrp="1"/>
          </p:cNvSpPr>
          <p:nvPr>
            <p:ph type="subTitle" idx="1"/>
          </p:nvPr>
        </p:nvSpPr>
        <p:spPr>
          <a:xfrm>
            <a:off x="720000" y="2567775"/>
            <a:ext cx="3013500" cy="142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1"/>
        <p:cNvGrpSpPr/>
        <p:nvPr/>
      </p:nvGrpSpPr>
      <p:grpSpPr>
        <a:xfrm>
          <a:off x="0" y="0"/>
          <a:ext cx="0" cy="0"/>
          <a:chOff x="0" y="0"/>
          <a:chExt cx="0" cy="0"/>
        </a:xfrm>
      </p:grpSpPr>
      <p:cxnSp>
        <p:nvCxnSpPr>
          <p:cNvPr id="182" name="Google Shape;182;p22"/>
          <p:cNvCxnSpPr/>
          <p:nvPr/>
        </p:nvCxnSpPr>
        <p:spPr>
          <a:xfrm rot="10800000" flipH="1">
            <a:off x="270300" y="713075"/>
            <a:ext cx="629700" cy="62940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2"/>
          <p:cNvCxnSpPr/>
          <p:nvPr/>
        </p:nvCxnSpPr>
        <p:spPr>
          <a:xfrm rot="10800000" flipH="1">
            <a:off x="4529400" y="576250"/>
            <a:ext cx="258900" cy="25890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2"/>
          <p:cNvCxnSpPr/>
          <p:nvPr/>
        </p:nvCxnSpPr>
        <p:spPr>
          <a:xfrm rot="10800000" flipH="1">
            <a:off x="8089950" y="3047050"/>
            <a:ext cx="308100" cy="30810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2"/>
          <p:cNvCxnSpPr/>
          <p:nvPr/>
        </p:nvCxnSpPr>
        <p:spPr>
          <a:xfrm rot="10800000" flipH="1">
            <a:off x="7193650" y="66575"/>
            <a:ext cx="384000" cy="384000"/>
          </a:xfrm>
          <a:prstGeom prst="straightConnector1">
            <a:avLst/>
          </a:prstGeom>
          <a:noFill/>
          <a:ln w="9525" cap="flat" cmpd="sng">
            <a:solidFill>
              <a:schemeClr val="lt1"/>
            </a:solidFill>
            <a:prstDash val="solid"/>
            <a:round/>
            <a:headEnd type="none" w="med" len="med"/>
            <a:tailEnd type="none" w="med" len="med"/>
          </a:ln>
        </p:spPr>
      </p:cxnSp>
      <p:sp>
        <p:nvSpPr>
          <p:cNvPr id="186" name="Google Shape;186;p22"/>
          <p:cNvSpPr txBox="1">
            <a:spLocks noGrp="1"/>
          </p:cNvSpPr>
          <p:nvPr>
            <p:ph type="subTitle" idx="1"/>
          </p:nvPr>
        </p:nvSpPr>
        <p:spPr>
          <a:xfrm>
            <a:off x="5626800" y="2470500"/>
            <a:ext cx="2797200" cy="90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22"/>
          <p:cNvSpPr txBox="1">
            <a:spLocks noGrp="1"/>
          </p:cNvSpPr>
          <p:nvPr>
            <p:ph type="title"/>
          </p:nvPr>
        </p:nvSpPr>
        <p:spPr>
          <a:xfrm>
            <a:off x="5492400" y="1425725"/>
            <a:ext cx="2931600" cy="1044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rtl="0">
              <a:spcBef>
                <a:spcPts val="0"/>
              </a:spcBef>
              <a:spcAft>
                <a:spcPts val="0"/>
              </a:spcAft>
              <a:buSzPts val="2800"/>
              <a:buNone/>
              <a:defRPr>
                <a:latin typeface="Nunito SemiBold"/>
                <a:ea typeface="Nunito SemiBold"/>
                <a:cs typeface="Nunito SemiBold"/>
                <a:sym typeface="Nunito SemiBold"/>
              </a:defRPr>
            </a:lvl2pPr>
            <a:lvl3pPr lvl="2" rtl="0">
              <a:spcBef>
                <a:spcPts val="0"/>
              </a:spcBef>
              <a:spcAft>
                <a:spcPts val="0"/>
              </a:spcAft>
              <a:buSzPts val="2800"/>
              <a:buNone/>
              <a:defRPr>
                <a:latin typeface="Nunito SemiBold"/>
                <a:ea typeface="Nunito SemiBold"/>
                <a:cs typeface="Nunito SemiBold"/>
                <a:sym typeface="Nunito SemiBold"/>
              </a:defRPr>
            </a:lvl3pPr>
            <a:lvl4pPr lvl="3" rtl="0">
              <a:spcBef>
                <a:spcPts val="0"/>
              </a:spcBef>
              <a:spcAft>
                <a:spcPts val="0"/>
              </a:spcAft>
              <a:buSzPts val="2800"/>
              <a:buNone/>
              <a:defRPr>
                <a:latin typeface="Nunito SemiBold"/>
                <a:ea typeface="Nunito SemiBold"/>
                <a:cs typeface="Nunito SemiBold"/>
                <a:sym typeface="Nunito SemiBold"/>
              </a:defRPr>
            </a:lvl4pPr>
            <a:lvl5pPr lvl="4" rtl="0">
              <a:spcBef>
                <a:spcPts val="0"/>
              </a:spcBef>
              <a:spcAft>
                <a:spcPts val="0"/>
              </a:spcAft>
              <a:buSzPts val="2800"/>
              <a:buNone/>
              <a:defRPr>
                <a:latin typeface="Nunito SemiBold"/>
                <a:ea typeface="Nunito SemiBold"/>
                <a:cs typeface="Nunito SemiBold"/>
                <a:sym typeface="Nunito SemiBold"/>
              </a:defRPr>
            </a:lvl5pPr>
            <a:lvl6pPr lvl="5" rtl="0">
              <a:spcBef>
                <a:spcPts val="0"/>
              </a:spcBef>
              <a:spcAft>
                <a:spcPts val="0"/>
              </a:spcAft>
              <a:buSzPts val="2800"/>
              <a:buNone/>
              <a:defRPr>
                <a:latin typeface="Nunito SemiBold"/>
                <a:ea typeface="Nunito SemiBold"/>
                <a:cs typeface="Nunito SemiBold"/>
                <a:sym typeface="Nunito SemiBold"/>
              </a:defRPr>
            </a:lvl6pPr>
            <a:lvl7pPr lvl="6" rtl="0">
              <a:spcBef>
                <a:spcPts val="0"/>
              </a:spcBef>
              <a:spcAft>
                <a:spcPts val="0"/>
              </a:spcAft>
              <a:buSzPts val="2800"/>
              <a:buNone/>
              <a:defRPr>
                <a:latin typeface="Nunito SemiBold"/>
                <a:ea typeface="Nunito SemiBold"/>
                <a:cs typeface="Nunito SemiBold"/>
                <a:sym typeface="Nunito SemiBold"/>
              </a:defRPr>
            </a:lvl7pPr>
            <a:lvl8pPr lvl="7" rtl="0">
              <a:spcBef>
                <a:spcPts val="0"/>
              </a:spcBef>
              <a:spcAft>
                <a:spcPts val="0"/>
              </a:spcAft>
              <a:buSzPts val="2800"/>
              <a:buNone/>
              <a:defRPr>
                <a:latin typeface="Nunito SemiBold"/>
                <a:ea typeface="Nunito SemiBold"/>
                <a:cs typeface="Nunito SemiBold"/>
                <a:sym typeface="Nunito SemiBold"/>
              </a:defRPr>
            </a:lvl8pPr>
            <a:lvl9pPr lvl="8" rtl="0">
              <a:spcBef>
                <a:spcPts val="0"/>
              </a:spcBef>
              <a:spcAft>
                <a:spcPts val="0"/>
              </a:spcAft>
              <a:buSzPts val="2800"/>
              <a:buNone/>
              <a:defRPr>
                <a:latin typeface="Nunito SemiBold"/>
                <a:ea typeface="Nunito SemiBold"/>
                <a:cs typeface="Nunito SemiBold"/>
                <a:sym typeface="Nunito SemiBold"/>
              </a:defRPr>
            </a:lvl9pPr>
          </a:lstStyle>
          <a:p>
            <a:endParaRPr/>
          </a:p>
        </p:txBody>
      </p:sp>
      <p:cxnSp>
        <p:nvCxnSpPr>
          <p:cNvPr id="188" name="Google Shape;188;p22"/>
          <p:cNvCxnSpPr/>
          <p:nvPr/>
        </p:nvCxnSpPr>
        <p:spPr>
          <a:xfrm rot="10800000" flipH="1">
            <a:off x="6488700" y="1822675"/>
            <a:ext cx="629700" cy="6294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p23"/>
          <p:cNvSpPr txBox="1">
            <a:spLocks noGrp="1"/>
          </p:cNvSpPr>
          <p:nvPr>
            <p:ph type="title" hasCustomPrompt="1"/>
          </p:nvPr>
        </p:nvSpPr>
        <p:spPr>
          <a:xfrm>
            <a:off x="900000" y="990000"/>
            <a:ext cx="73440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1" name="Google Shape;191;p23"/>
          <p:cNvSpPr txBox="1">
            <a:spLocks noGrp="1"/>
          </p:cNvSpPr>
          <p:nvPr>
            <p:ph type="subTitle" idx="1"/>
          </p:nvPr>
        </p:nvSpPr>
        <p:spPr>
          <a:xfrm>
            <a:off x="900000" y="2953500"/>
            <a:ext cx="7344000" cy="75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600">
                <a:solidFill>
                  <a:schemeClr val="accent1"/>
                </a:solidFill>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92" name="Google Shape;192;p23"/>
          <p:cNvCxnSpPr/>
          <p:nvPr/>
        </p:nvCxnSpPr>
        <p:spPr>
          <a:xfrm rot="10800000" flipH="1">
            <a:off x="1512225" y="4104825"/>
            <a:ext cx="782700" cy="6099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23"/>
          <p:cNvCxnSpPr/>
          <p:nvPr/>
        </p:nvCxnSpPr>
        <p:spPr>
          <a:xfrm rot="10800000" flipH="1">
            <a:off x="2161275" y="326550"/>
            <a:ext cx="498300" cy="4269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23"/>
          <p:cNvCxnSpPr/>
          <p:nvPr/>
        </p:nvCxnSpPr>
        <p:spPr>
          <a:xfrm rot="10800000" flipH="1">
            <a:off x="5596275" y="4604400"/>
            <a:ext cx="477900" cy="4065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23"/>
          <p:cNvCxnSpPr/>
          <p:nvPr/>
        </p:nvCxnSpPr>
        <p:spPr>
          <a:xfrm rot="10800000" flipH="1">
            <a:off x="7993800" y="300300"/>
            <a:ext cx="860400" cy="8232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23"/>
          <p:cNvCxnSpPr/>
          <p:nvPr/>
        </p:nvCxnSpPr>
        <p:spPr>
          <a:xfrm rot="10800000" flipH="1">
            <a:off x="516600" y="625650"/>
            <a:ext cx="203400" cy="1725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23"/>
          <p:cNvCxnSpPr/>
          <p:nvPr/>
        </p:nvCxnSpPr>
        <p:spPr>
          <a:xfrm rot="10800000" flipH="1">
            <a:off x="8605275" y="3244650"/>
            <a:ext cx="203400" cy="1725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23"/>
          <p:cNvCxnSpPr/>
          <p:nvPr/>
        </p:nvCxnSpPr>
        <p:spPr>
          <a:xfrm rot="10800000" flipH="1">
            <a:off x="221700" y="2656950"/>
            <a:ext cx="498300" cy="4269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9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720000" y="540000"/>
            <a:ext cx="3852000" cy="4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Nunito SemiBold"/>
                <a:ea typeface="Nunito SemiBold"/>
                <a:cs typeface="Nunito SemiBold"/>
                <a:sym typeface="Nunito SemiBold"/>
              </a:defRPr>
            </a:lvl2pPr>
            <a:lvl3pPr lvl="2" rtl="0">
              <a:spcBef>
                <a:spcPts val="0"/>
              </a:spcBef>
              <a:spcAft>
                <a:spcPts val="0"/>
              </a:spcAft>
              <a:buSzPts val="2800"/>
              <a:buNone/>
              <a:defRPr>
                <a:latin typeface="Nunito SemiBold"/>
                <a:ea typeface="Nunito SemiBold"/>
                <a:cs typeface="Nunito SemiBold"/>
                <a:sym typeface="Nunito SemiBold"/>
              </a:defRPr>
            </a:lvl3pPr>
            <a:lvl4pPr lvl="3" rtl="0">
              <a:spcBef>
                <a:spcPts val="0"/>
              </a:spcBef>
              <a:spcAft>
                <a:spcPts val="0"/>
              </a:spcAft>
              <a:buSzPts val="2800"/>
              <a:buNone/>
              <a:defRPr>
                <a:latin typeface="Nunito SemiBold"/>
                <a:ea typeface="Nunito SemiBold"/>
                <a:cs typeface="Nunito SemiBold"/>
                <a:sym typeface="Nunito SemiBold"/>
              </a:defRPr>
            </a:lvl4pPr>
            <a:lvl5pPr lvl="4" rtl="0">
              <a:spcBef>
                <a:spcPts val="0"/>
              </a:spcBef>
              <a:spcAft>
                <a:spcPts val="0"/>
              </a:spcAft>
              <a:buSzPts val="2800"/>
              <a:buNone/>
              <a:defRPr>
                <a:latin typeface="Nunito SemiBold"/>
                <a:ea typeface="Nunito SemiBold"/>
                <a:cs typeface="Nunito SemiBold"/>
                <a:sym typeface="Nunito SemiBold"/>
              </a:defRPr>
            </a:lvl5pPr>
            <a:lvl6pPr lvl="5" rtl="0">
              <a:spcBef>
                <a:spcPts val="0"/>
              </a:spcBef>
              <a:spcAft>
                <a:spcPts val="0"/>
              </a:spcAft>
              <a:buSzPts val="2800"/>
              <a:buNone/>
              <a:defRPr>
                <a:latin typeface="Nunito SemiBold"/>
                <a:ea typeface="Nunito SemiBold"/>
                <a:cs typeface="Nunito SemiBold"/>
                <a:sym typeface="Nunito SemiBold"/>
              </a:defRPr>
            </a:lvl6pPr>
            <a:lvl7pPr lvl="6" rtl="0">
              <a:spcBef>
                <a:spcPts val="0"/>
              </a:spcBef>
              <a:spcAft>
                <a:spcPts val="0"/>
              </a:spcAft>
              <a:buSzPts val="2800"/>
              <a:buNone/>
              <a:defRPr>
                <a:latin typeface="Nunito SemiBold"/>
                <a:ea typeface="Nunito SemiBold"/>
                <a:cs typeface="Nunito SemiBold"/>
                <a:sym typeface="Nunito SemiBold"/>
              </a:defRPr>
            </a:lvl7pPr>
            <a:lvl8pPr lvl="7" rtl="0">
              <a:spcBef>
                <a:spcPts val="0"/>
              </a:spcBef>
              <a:spcAft>
                <a:spcPts val="0"/>
              </a:spcAft>
              <a:buSzPts val="2800"/>
              <a:buNone/>
              <a:defRPr>
                <a:latin typeface="Nunito SemiBold"/>
                <a:ea typeface="Nunito SemiBold"/>
                <a:cs typeface="Nunito SemiBold"/>
                <a:sym typeface="Nunito SemiBold"/>
              </a:defRPr>
            </a:lvl8pPr>
            <a:lvl9pPr lvl="8" rtl="0">
              <a:spcBef>
                <a:spcPts val="0"/>
              </a:spcBef>
              <a:spcAft>
                <a:spcPts val="0"/>
              </a:spcAft>
              <a:buSzPts val="2800"/>
              <a:buNone/>
              <a:defRPr>
                <a:latin typeface="Nunito SemiBold"/>
                <a:ea typeface="Nunito SemiBold"/>
                <a:cs typeface="Nunito SemiBold"/>
                <a:sym typeface="Nunito SemiBold"/>
              </a:defRPr>
            </a:lvl9pPr>
          </a:lstStyle>
          <a:p>
            <a:endParaRPr/>
          </a:p>
        </p:txBody>
      </p:sp>
      <p:sp>
        <p:nvSpPr>
          <p:cNvPr id="202" name="Google Shape;202;p25"/>
          <p:cNvSpPr txBox="1">
            <a:spLocks noGrp="1"/>
          </p:cNvSpPr>
          <p:nvPr>
            <p:ph type="subTitle" idx="1"/>
          </p:nvPr>
        </p:nvSpPr>
        <p:spPr>
          <a:xfrm>
            <a:off x="720000" y="1339725"/>
            <a:ext cx="40968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25"/>
          <p:cNvSpPr txBox="1">
            <a:spLocks noGrp="1"/>
          </p:cNvSpPr>
          <p:nvPr>
            <p:ph type="subTitle" idx="2"/>
          </p:nvPr>
        </p:nvSpPr>
        <p:spPr>
          <a:xfrm>
            <a:off x="720000" y="1551050"/>
            <a:ext cx="4698600" cy="41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25"/>
          <p:cNvSpPr txBox="1">
            <a:spLocks noGrp="1"/>
          </p:cNvSpPr>
          <p:nvPr>
            <p:ph type="subTitle" idx="3"/>
          </p:nvPr>
        </p:nvSpPr>
        <p:spPr>
          <a:xfrm>
            <a:off x="720000" y="2044850"/>
            <a:ext cx="40968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25"/>
          <p:cNvSpPr txBox="1">
            <a:spLocks noGrp="1"/>
          </p:cNvSpPr>
          <p:nvPr>
            <p:ph type="subTitle" idx="4"/>
          </p:nvPr>
        </p:nvSpPr>
        <p:spPr>
          <a:xfrm>
            <a:off x="720000" y="2256175"/>
            <a:ext cx="4698600" cy="41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 name="Google Shape;206;p25"/>
          <p:cNvSpPr txBox="1">
            <a:spLocks noGrp="1"/>
          </p:cNvSpPr>
          <p:nvPr>
            <p:ph type="subTitle" idx="5"/>
          </p:nvPr>
        </p:nvSpPr>
        <p:spPr>
          <a:xfrm>
            <a:off x="720000" y="2749975"/>
            <a:ext cx="40968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7" name="Google Shape;207;p25"/>
          <p:cNvSpPr txBox="1">
            <a:spLocks noGrp="1"/>
          </p:cNvSpPr>
          <p:nvPr>
            <p:ph type="subTitle" idx="6"/>
          </p:nvPr>
        </p:nvSpPr>
        <p:spPr>
          <a:xfrm>
            <a:off x="720000" y="2961300"/>
            <a:ext cx="4698600" cy="41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5"/>
          <p:cNvSpPr txBox="1">
            <a:spLocks noGrp="1"/>
          </p:cNvSpPr>
          <p:nvPr>
            <p:ph type="subTitle" idx="7"/>
          </p:nvPr>
        </p:nvSpPr>
        <p:spPr>
          <a:xfrm>
            <a:off x="720000" y="3404225"/>
            <a:ext cx="40968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 name="Google Shape;209;p25"/>
          <p:cNvSpPr txBox="1">
            <a:spLocks noGrp="1"/>
          </p:cNvSpPr>
          <p:nvPr>
            <p:ph type="subTitle" idx="8"/>
          </p:nvPr>
        </p:nvSpPr>
        <p:spPr>
          <a:xfrm>
            <a:off x="720000" y="3615550"/>
            <a:ext cx="4698600" cy="41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p25"/>
          <p:cNvSpPr txBox="1">
            <a:spLocks noGrp="1"/>
          </p:cNvSpPr>
          <p:nvPr>
            <p:ph type="subTitle" idx="9"/>
          </p:nvPr>
        </p:nvSpPr>
        <p:spPr>
          <a:xfrm>
            <a:off x="720000" y="4058475"/>
            <a:ext cx="40968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1" name="Google Shape;211;p25"/>
          <p:cNvSpPr txBox="1">
            <a:spLocks noGrp="1"/>
          </p:cNvSpPr>
          <p:nvPr>
            <p:ph type="subTitle" idx="13"/>
          </p:nvPr>
        </p:nvSpPr>
        <p:spPr>
          <a:xfrm>
            <a:off x="720000" y="4269800"/>
            <a:ext cx="4698600" cy="41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12" name="Google Shape;212;p25"/>
          <p:cNvCxnSpPr/>
          <p:nvPr/>
        </p:nvCxnSpPr>
        <p:spPr>
          <a:xfrm rot="10800000" flipH="1">
            <a:off x="0" y="3786975"/>
            <a:ext cx="782700" cy="6099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25"/>
          <p:cNvCxnSpPr/>
          <p:nvPr/>
        </p:nvCxnSpPr>
        <p:spPr>
          <a:xfrm rot="10800000" flipH="1">
            <a:off x="5817500" y="3359975"/>
            <a:ext cx="498300" cy="4269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25"/>
          <p:cNvCxnSpPr/>
          <p:nvPr/>
        </p:nvCxnSpPr>
        <p:spPr>
          <a:xfrm rot="10800000" flipH="1">
            <a:off x="5596275" y="4604400"/>
            <a:ext cx="477900" cy="4065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25"/>
          <p:cNvCxnSpPr/>
          <p:nvPr/>
        </p:nvCxnSpPr>
        <p:spPr>
          <a:xfrm rot="10800000" flipH="1">
            <a:off x="5675250" y="237150"/>
            <a:ext cx="715500" cy="6057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25"/>
          <p:cNvCxnSpPr/>
          <p:nvPr/>
        </p:nvCxnSpPr>
        <p:spPr>
          <a:xfrm rot="10800000" flipH="1">
            <a:off x="516600" y="625650"/>
            <a:ext cx="203400" cy="1725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25"/>
          <p:cNvCxnSpPr/>
          <p:nvPr/>
        </p:nvCxnSpPr>
        <p:spPr>
          <a:xfrm rot="10800000" flipH="1">
            <a:off x="7016125" y="4721400"/>
            <a:ext cx="203400" cy="1725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CUSTOM_13">
    <p:spTree>
      <p:nvGrpSpPr>
        <p:cNvPr id="1" name="Shape 218"/>
        <p:cNvGrpSpPr/>
        <p:nvPr/>
      </p:nvGrpSpPr>
      <p:grpSpPr>
        <a:xfrm>
          <a:off x="0" y="0"/>
          <a:ext cx="0" cy="0"/>
          <a:chOff x="0" y="0"/>
          <a:chExt cx="0" cy="0"/>
        </a:xfrm>
      </p:grpSpPr>
      <p:sp>
        <p:nvSpPr>
          <p:cNvPr id="219" name="Google Shape;219;p26"/>
          <p:cNvSpPr txBox="1">
            <a:spLocks noGrp="1"/>
          </p:cNvSpPr>
          <p:nvPr>
            <p:ph type="subTitle" idx="1"/>
          </p:nvPr>
        </p:nvSpPr>
        <p:spPr>
          <a:xfrm>
            <a:off x="2102550" y="1701100"/>
            <a:ext cx="4938900" cy="99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 name="Google Shape;220;p26"/>
          <p:cNvSpPr txBox="1">
            <a:spLocks noGrp="1"/>
          </p:cNvSpPr>
          <p:nvPr>
            <p:ph type="title"/>
          </p:nvPr>
        </p:nvSpPr>
        <p:spPr>
          <a:xfrm>
            <a:off x="3106200" y="2700000"/>
            <a:ext cx="2931600" cy="82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600"/>
            </a:lvl1pPr>
            <a:lvl2pPr lvl="1" algn="ctr" rtl="0">
              <a:spcBef>
                <a:spcPts val="0"/>
              </a:spcBef>
              <a:spcAft>
                <a:spcPts val="0"/>
              </a:spcAft>
              <a:buSzPts val="2800"/>
              <a:buNone/>
              <a:defRPr>
                <a:latin typeface="Nunito SemiBold"/>
                <a:ea typeface="Nunito SemiBold"/>
                <a:cs typeface="Nunito SemiBold"/>
                <a:sym typeface="Nunito SemiBold"/>
              </a:defRPr>
            </a:lvl2pPr>
            <a:lvl3pPr lvl="2" algn="ctr" rtl="0">
              <a:spcBef>
                <a:spcPts val="0"/>
              </a:spcBef>
              <a:spcAft>
                <a:spcPts val="0"/>
              </a:spcAft>
              <a:buSzPts val="2800"/>
              <a:buNone/>
              <a:defRPr>
                <a:latin typeface="Nunito SemiBold"/>
                <a:ea typeface="Nunito SemiBold"/>
                <a:cs typeface="Nunito SemiBold"/>
                <a:sym typeface="Nunito SemiBold"/>
              </a:defRPr>
            </a:lvl3pPr>
            <a:lvl4pPr lvl="3" algn="ctr" rtl="0">
              <a:spcBef>
                <a:spcPts val="0"/>
              </a:spcBef>
              <a:spcAft>
                <a:spcPts val="0"/>
              </a:spcAft>
              <a:buSzPts val="2800"/>
              <a:buNone/>
              <a:defRPr>
                <a:latin typeface="Nunito SemiBold"/>
                <a:ea typeface="Nunito SemiBold"/>
                <a:cs typeface="Nunito SemiBold"/>
                <a:sym typeface="Nunito SemiBold"/>
              </a:defRPr>
            </a:lvl4pPr>
            <a:lvl5pPr lvl="4" algn="ctr" rtl="0">
              <a:spcBef>
                <a:spcPts val="0"/>
              </a:spcBef>
              <a:spcAft>
                <a:spcPts val="0"/>
              </a:spcAft>
              <a:buSzPts val="2800"/>
              <a:buNone/>
              <a:defRPr>
                <a:latin typeface="Nunito SemiBold"/>
                <a:ea typeface="Nunito SemiBold"/>
                <a:cs typeface="Nunito SemiBold"/>
                <a:sym typeface="Nunito SemiBold"/>
              </a:defRPr>
            </a:lvl5pPr>
            <a:lvl6pPr lvl="5" algn="ctr" rtl="0">
              <a:spcBef>
                <a:spcPts val="0"/>
              </a:spcBef>
              <a:spcAft>
                <a:spcPts val="0"/>
              </a:spcAft>
              <a:buSzPts val="2800"/>
              <a:buNone/>
              <a:defRPr>
                <a:latin typeface="Nunito SemiBold"/>
                <a:ea typeface="Nunito SemiBold"/>
                <a:cs typeface="Nunito SemiBold"/>
                <a:sym typeface="Nunito SemiBold"/>
              </a:defRPr>
            </a:lvl6pPr>
            <a:lvl7pPr lvl="6" algn="ctr" rtl="0">
              <a:spcBef>
                <a:spcPts val="0"/>
              </a:spcBef>
              <a:spcAft>
                <a:spcPts val="0"/>
              </a:spcAft>
              <a:buSzPts val="2800"/>
              <a:buNone/>
              <a:defRPr>
                <a:latin typeface="Nunito SemiBold"/>
                <a:ea typeface="Nunito SemiBold"/>
                <a:cs typeface="Nunito SemiBold"/>
                <a:sym typeface="Nunito SemiBold"/>
              </a:defRPr>
            </a:lvl7pPr>
            <a:lvl8pPr lvl="7" algn="ctr" rtl="0">
              <a:spcBef>
                <a:spcPts val="0"/>
              </a:spcBef>
              <a:spcAft>
                <a:spcPts val="0"/>
              </a:spcAft>
              <a:buSzPts val="2800"/>
              <a:buNone/>
              <a:defRPr>
                <a:latin typeface="Nunito SemiBold"/>
                <a:ea typeface="Nunito SemiBold"/>
                <a:cs typeface="Nunito SemiBold"/>
                <a:sym typeface="Nunito SemiBold"/>
              </a:defRPr>
            </a:lvl8pPr>
            <a:lvl9pPr lvl="8" algn="ctr" rtl="0">
              <a:spcBef>
                <a:spcPts val="0"/>
              </a:spcBef>
              <a:spcAft>
                <a:spcPts val="0"/>
              </a:spcAft>
              <a:buSzPts val="2800"/>
              <a:buNone/>
              <a:defRPr>
                <a:latin typeface="Nunito SemiBold"/>
                <a:ea typeface="Nunito SemiBold"/>
                <a:cs typeface="Nunito SemiBold"/>
                <a:sym typeface="Nunito SemiBold"/>
              </a:defRPr>
            </a:lvl9pPr>
          </a:lstStyle>
          <a:p>
            <a:endParaRPr/>
          </a:p>
        </p:txBody>
      </p:sp>
      <p:cxnSp>
        <p:nvCxnSpPr>
          <p:cNvPr id="221" name="Google Shape;221;p26"/>
          <p:cNvCxnSpPr/>
          <p:nvPr/>
        </p:nvCxnSpPr>
        <p:spPr>
          <a:xfrm rot="10800000" flipH="1">
            <a:off x="1463763" y="2599325"/>
            <a:ext cx="384000" cy="3840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14">
    <p:spTree>
      <p:nvGrpSpPr>
        <p:cNvPr id="1" name="Shape 222"/>
        <p:cNvGrpSpPr/>
        <p:nvPr/>
      </p:nvGrpSpPr>
      <p:grpSpPr>
        <a:xfrm>
          <a:off x="0" y="0"/>
          <a:ext cx="0" cy="0"/>
          <a:chOff x="0" y="0"/>
          <a:chExt cx="0" cy="0"/>
        </a:xfrm>
      </p:grpSpPr>
      <p:sp>
        <p:nvSpPr>
          <p:cNvPr id="223" name="Google Shape;223;p27"/>
          <p:cNvSpPr txBox="1">
            <a:spLocks noGrp="1"/>
          </p:cNvSpPr>
          <p:nvPr>
            <p:ph type="title"/>
          </p:nvPr>
        </p:nvSpPr>
        <p:spPr>
          <a:xfrm>
            <a:off x="720000" y="1816050"/>
            <a:ext cx="3852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224"/>
        <p:cNvGrpSpPr/>
        <p:nvPr/>
      </p:nvGrpSpPr>
      <p:grpSpPr>
        <a:xfrm>
          <a:off x="0" y="0"/>
          <a:ext cx="0" cy="0"/>
          <a:chOff x="0" y="0"/>
          <a:chExt cx="0" cy="0"/>
        </a:xfrm>
      </p:grpSpPr>
      <p:sp>
        <p:nvSpPr>
          <p:cNvPr id="225" name="Google Shape;225;p28"/>
          <p:cNvSpPr txBox="1">
            <a:spLocks noGrp="1"/>
          </p:cNvSpPr>
          <p:nvPr>
            <p:ph type="subTitle" idx="1"/>
          </p:nvPr>
        </p:nvSpPr>
        <p:spPr>
          <a:xfrm>
            <a:off x="720000" y="2179250"/>
            <a:ext cx="22314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28"/>
          <p:cNvSpPr txBox="1">
            <a:spLocks noGrp="1"/>
          </p:cNvSpPr>
          <p:nvPr>
            <p:ph type="subTitle" idx="2"/>
          </p:nvPr>
        </p:nvSpPr>
        <p:spPr>
          <a:xfrm>
            <a:off x="3456300" y="2179250"/>
            <a:ext cx="22314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p28"/>
          <p:cNvSpPr txBox="1">
            <a:spLocks noGrp="1"/>
          </p:cNvSpPr>
          <p:nvPr>
            <p:ph type="title"/>
          </p:nvPr>
        </p:nvSpPr>
        <p:spPr>
          <a:xfrm>
            <a:off x="720000" y="540000"/>
            <a:ext cx="3852000" cy="45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8" name="Google Shape;228;p28"/>
          <p:cNvSpPr txBox="1">
            <a:spLocks noGrp="1"/>
          </p:cNvSpPr>
          <p:nvPr>
            <p:ph type="subTitle" idx="3"/>
          </p:nvPr>
        </p:nvSpPr>
        <p:spPr>
          <a:xfrm>
            <a:off x="6192600" y="2179250"/>
            <a:ext cx="22314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9" name="Google Shape;229;p28"/>
          <p:cNvSpPr txBox="1">
            <a:spLocks noGrp="1"/>
          </p:cNvSpPr>
          <p:nvPr>
            <p:ph type="subTitle" idx="4"/>
          </p:nvPr>
        </p:nvSpPr>
        <p:spPr>
          <a:xfrm>
            <a:off x="720025" y="1832675"/>
            <a:ext cx="22314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0" name="Google Shape;230;p28"/>
          <p:cNvSpPr txBox="1">
            <a:spLocks noGrp="1"/>
          </p:cNvSpPr>
          <p:nvPr>
            <p:ph type="subTitle" idx="5"/>
          </p:nvPr>
        </p:nvSpPr>
        <p:spPr>
          <a:xfrm>
            <a:off x="3456300" y="1832675"/>
            <a:ext cx="22314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28"/>
          <p:cNvSpPr txBox="1">
            <a:spLocks noGrp="1"/>
          </p:cNvSpPr>
          <p:nvPr>
            <p:ph type="subTitle" idx="6"/>
          </p:nvPr>
        </p:nvSpPr>
        <p:spPr>
          <a:xfrm>
            <a:off x="6192600" y="1832675"/>
            <a:ext cx="22314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2" name="Google Shape;232;p28"/>
          <p:cNvSpPr txBox="1">
            <a:spLocks noGrp="1"/>
          </p:cNvSpPr>
          <p:nvPr>
            <p:ph type="subTitle" idx="7"/>
          </p:nvPr>
        </p:nvSpPr>
        <p:spPr>
          <a:xfrm>
            <a:off x="720000" y="3469075"/>
            <a:ext cx="22314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p28"/>
          <p:cNvSpPr txBox="1">
            <a:spLocks noGrp="1"/>
          </p:cNvSpPr>
          <p:nvPr>
            <p:ph type="subTitle" idx="8"/>
          </p:nvPr>
        </p:nvSpPr>
        <p:spPr>
          <a:xfrm>
            <a:off x="3456300" y="3469075"/>
            <a:ext cx="22314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28"/>
          <p:cNvSpPr txBox="1">
            <a:spLocks noGrp="1"/>
          </p:cNvSpPr>
          <p:nvPr>
            <p:ph type="subTitle" idx="9"/>
          </p:nvPr>
        </p:nvSpPr>
        <p:spPr>
          <a:xfrm>
            <a:off x="6192600" y="3469075"/>
            <a:ext cx="22314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5" name="Google Shape;235;p28"/>
          <p:cNvSpPr txBox="1">
            <a:spLocks noGrp="1"/>
          </p:cNvSpPr>
          <p:nvPr>
            <p:ph type="subTitle" idx="13"/>
          </p:nvPr>
        </p:nvSpPr>
        <p:spPr>
          <a:xfrm>
            <a:off x="720025" y="3122500"/>
            <a:ext cx="22314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6" name="Google Shape;236;p28"/>
          <p:cNvSpPr txBox="1">
            <a:spLocks noGrp="1"/>
          </p:cNvSpPr>
          <p:nvPr>
            <p:ph type="subTitle" idx="14"/>
          </p:nvPr>
        </p:nvSpPr>
        <p:spPr>
          <a:xfrm>
            <a:off x="3456300" y="3122500"/>
            <a:ext cx="22314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7" name="Google Shape;237;p28"/>
          <p:cNvSpPr txBox="1">
            <a:spLocks noGrp="1"/>
          </p:cNvSpPr>
          <p:nvPr>
            <p:ph type="subTitle" idx="15"/>
          </p:nvPr>
        </p:nvSpPr>
        <p:spPr>
          <a:xfrm>
            <a:off x="6192600" y="3122500"/>
            <a:ext cx="2231400" cy="33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238" name="Google Shape;238;p28"/>
          <p:cNvCxnSpPr/>
          <p:nvPr/>
        </p:nvCxnSpPr>
        <p:spPr>
          <a:xfrm rot="10800000" flipH="1">
            <a:off x="590550" y="1832675"/>
            <a:ext cx="258900" cy="2589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28"/>
          <p:cNvCxnSpPr/>
          <p:nvPr/>
        </p:nvCxnSpPr>
        <p:spPr>
          <a:xfrm rot="10800000" flipH="1">
            <a:off x="3926225" y="4529875"/>
            <a:ext cx="308100" cy="3081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28"/>
          <p:cNvCxnSpPr/>
          <p:nvPr/>
        </p:nvCxnSpPr>
        <p:spPr>
          <a:xfrm rot="10800000" flipH="1">
            <a:off x="375700" y="4281125"/>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28"/>
          <p:cNvCxnSpPr/>
          <p:nvPr/>
        </p:nvCxnSpPr>
        <p:spPr>
          <a:xfrm rot="10800000" flipH="1">
            <a:off x="5687700" y="2992900"/>
            <a:ext cx="129600" cy="1296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28"/>
          <p:cNvCxnSpPr/>
          <p:nvPr/>
        </p:nvCxnSpPr>
        <p:spPr>
          <a:xfrm rot="10800000" flipH="1">
            <a:off x="8468038" y="4412400"/>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28"/>
          <p:cNvCxnSpPr/>
          <p:nvPr/>
        </p:nvCxnSpPr>
        <p:spPr>
          <a:xfrm rot="10800000" flipH="1">
            <a:off x="3619763" y="356300"/>
            <a:ext cx="921000" cy="9210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28"/>
          <p:cNvCxnSpPr/>
          <p:nvPr/>
        </p:nvCxnSpPr>
        <p:spPr>
          <a:xfrm rot="10800000" flipH="1">
            <a:off x="2924475" y="2626850"/>
            <a:ext cx="308100" cy="3081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CUSTOM_5">
    <p:spTree>
      <p:nvGrpSpPr>
        <p:cNvPr id="1" name="Shape 245"/>
        <p:cNvGrpSpPr/>
        <p:nvPr/>
      </p:nvGrpSpPr>
      <p:grpSpPr>
        <a:xfrm>
          <a:off x="0" y="0"/>
          <a:ext cx="0" cy="0"/>
          <a:chOff x="0" y="0"/>
          <a:chExt cx="0" cy="0"/>
        </a:xfrm>
      </p:grpSpPr>
      <p:sp>
        <p:nvSpPr>
          <p:cNvPr id="246" name="Google Shape;246;p29"/>
          <p:cNvSpPr txBox="1">
            <a:spLocks noGrp="1"/>
          </p:cNvSpPr>
          <p:nvPr>
            <p:ph type="subTitle" idx="1"/>
          </p:nvPr>
        </p:nvSpPr>
        <p:spPr>
          <a:xfrm>
            <a:off x="4574525" y="2567775"/>
            <a:ext cx="3274200" cy="142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47" name="Google Shape;247;p29"/>
          <p:cNvCxnSpPr/>
          <p:nvPr/>
        </p:nvCxnSpPr>
        <p:spPr>
          <a:xfrm rot="10800000" flipH="1">
            <a:off x="114175" y="1307525"/>
            <a:ext cx="949200" cy="5481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29"/>
          <p:cNvCxnSpPr/>
          <p:nvPr/>
        </p:nvCxnSpPr>
        <p:spPr>
          <a:xfrm rot="10800000" flipH="1">
            <a:off x="244500" y="4081125"/>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29"/>
          <p:cNvCxnSpPr/>
          <p:nvPr/>
        </p:nvCxnSpPr>
        <p:spPr>
          <a:xfrm rot="10800000" flipH="1">
            <a:off x="6378550" y="4467150"/>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29"/>
          <p:cNvCxnSpPr/>
          <p:nvPr/>
        </p:nvCxnSpPr>
        <p:spPr>
          <a:xfrm rot="10800000" flipH="1">
            <a:off x="6800688" y="269850"/>
            <a:ext cx="1272900" cy="7350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29"/>
          <p:cNvCxnSpPr/>
          <p:nvPr/>
        </p:nvCxnSpPr>
        <p:spPr>
          <a:xfrm rot="10800000" flipH="1">
            <a:off x="8358300" y="3882225"/>
            <a:ext cx="785700" cy="4734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29"/>
          <p:cNvCxnSpPr/>
          <p:nvPr/>
        </p:nvCxnSpPr>
        <p:spPr>
          <a:xfrm rot="10800000" flipH="1">
            <a:off x="8138575" y="2434500"/>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29"/>
          <p:cNvCxnSpPr/>
          <p:nvPr/>
        </p:nvCxnSpPr>
        <p:spPr>
          <a:xfrm rot="10800000" flipH="1">
            <a:off x="4224300" y="4166475"/>
            <a:ext cx="180000" cy="1038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29"/>
          <p:cNvCxnSpPr/>
          <p:nvPr/>
        </p:nvCxnSpPr>
        <p:spPr>
          <a:xfrm rot="10800000" flipH="1">
            <a:off x="4482000" y="126600"/>
            <a:ext cx="180000" cy="103800"/>
          </a:xfrm>
          <a:prstGeom prst="straightConnector1">
            <a:avLst/>
          </a:prstGeom>
          <a:noFill/>
          <a:ln w="9525" cap="flat" cmpd="sng">
            <a:solidFill>
              <a:schemeClr val="lt1"/>
            </a:solidFill>
            <a:prstDash val="solid"/>
            <a:round/>
            <a:headEnd type="none" w="med" len="med"/>
            <a:tailEnd type="none" w="med" len="med"/>
          </a:ln>
        </p:spPr>
      </p:cxnSp>
      <p:sp>
        <p:nvSpPr>
          <p:cNvPr id="255" name="Google Shape;255;p29"/>
          <p:cNvSpPr txBox="1">
            <a:spLocks noGrp="1"/>
          </p:cNvSpPr>
          <p:nvPr>
            <p:ph type="title"/>
          </p:nvPr>
        </p:nvSpPr>
        <p:spPr>
          <a:xfrm>
            <a:off x="720000" y="540000"/>
            <a:ext cx="3852000" cy="45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6" name="Google Shape;256;p29"/>
          <p:cNvSpPr txBox="1">
            <a:spLocks noGrp="1"/>
          </p:cNvSpPr>
          <p:nvPr>
            <p:ph type="subTitle" idx="2"/>
          </p:nvPr>
        </p:nvSpPr>
        <p:spPr>
          <a:xfrm>
            <a:off x="4572000" y="1989550"/>
            <a:ext cx="2231400" cy="582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_11">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720000" y="540000"/>
            <a:ext cx="3492000" cy="799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9" name="Google Shape;259;p30"/>
          <p:cNvSpPr txBox="1">
            <a:spLocks noGrp="1"/>
          </p:cNvSpPr>
          <p:nvPr>
            <p:ph type="subTitle" idx="1"/>
          </p:nvPr>
        </p:nvSpPr>
        <p:spPr>
          <a:xfrm>
            <a:off x="720000" y="1339200"/>
            <a:ext cx="3492000" cy="1259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None/>
              <a:defRPr b="1">
                <a:solidFill>
                  <a:schemeClr val="accent1"/>
                </a:solidFill>
              </a:defRPr>
            </a:lvl1pPr>
            <a:lvl2pPr lvl="1" rtl="0">
              <a:spcBef>
                <a:spcPts val="0"/>
              </a:spcBef>
              <a:spcAft>
                <a:spcPts val="0"/>
              </a:spcAft>
              <a:buClr>
                <a:schemeClr val="accent1"/>
              </a:buClr>
              <a:buSzPts val="16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260" name="Google Shape;260;p30"/>
          <p:cNvSpPr txBox="1"/>
          <p:nvPr/>
        </p:nvSpPr>
        <p:spPr>
          <a:xfrm>
            <a:off x="720000" y="3475100"/>
            <a:ext cx="3407400" cy="85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2"/>
                </a:solidFill>
                <a:latin typeface="Nunito"/>
                <a:ea typeface="Nunito"/>
                <a:cs typeface="Nunito"/>
                <a:sym typeface="Nunito"/>
              </a:rPr>
              <a:t>CREDITS: This presentation template was created by </a:t>
            </a:r>
            <a:r>
              <a:rPr lang="en" sz="1200">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2"/>
                </a:solidFill>
                <a:latin typeface="Nunito"/>
                <a:ea typeface="Nunito"/>
                <a:cs typeface="Nunito"/>
                <a:sym typeface="Nunito"/>
              </a:rPr>
              <a:t>, including icons by </a:t>
            </a:r>
            <a:r>
              <a:rPr lang="en" sz="1200">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2"/>
                </a:solidFill>
                <a:latin typeface="Nunito"/>
                <a:ea typeface="Nunito"/>
                <a:cs typeface="Nunito"/>
                <a:sym typeface="Nunito"/>
              </a:rPr>
              <a:t>, and infographics &amp; images by </a:t>
            </a:r>
            <a:r>
              <a:rPr lang="en" sz="1200">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200">
                <a:solidFill>
                  <a:schemeClr val="dk2"/>
                </a:solidFill>
                <a:latin typeface="Nunito"/>
                <a:ea typeface="Nunito"/>
                <a:cs typeface="Nunito"/>
                <a:sym typeface="Nunito"/>
              </a:rPr>
              <a:t>. </a:t>
            </a:r>
            <a:endParaRPr sz="1200">
              <a:solidFill>
                <a:schemeClr val="dk2"/>
              </a:solidFill>
              <a:latin typeface="Nunito"/>
              <a:ea typeface="Nunito"/>
              <a:cs typeface="Nunito"/>
              <a:sym typeface="Nunito"/>
            </a:endParaRPr>
          </a:p>
          <a:p>
            <a:pPr marL="0" lvl="0" indent="0" algn="l" rtl="0">
              <a:spcBef>
                <a:spcPts val="0"/>
              </a:spcBef>
              <a:spcAft>
                <a:spcPts val="0"/>
              </a:spcAft>
              <a:buNone/>
            </a:pPr>
            <a:endParaRPr sz="1200">
              <a:solidFill>
                <a:schemeClr val="accent1"/>
              </a:solidFill>
              <a:latin typeface="Nunito"/>
              <a:ea typeface="Nunito"/>
              <a:cs typeface="Nunito"/>
              <a:sym typeface="Nunito"/>
            </a:endParaRPr>
          </a:p>
        </p:txBody>
      </p:sp>
      <p:sp>
        <p:nvSpPr>
          <p:cNvPr id="261" name="Google Shape;261;p30"/>
          <p:cNvSpPr txBox="1">
            <a:spLocks noGrp="1"/>
          </p:cNvSpPr>
          <p:nvPr>
            <p:ph type="subTitle" idx="2"/>
          </p:nvPr>
        </p:nvSpPr>
        <p:spPr>
          <a:xfrm>
            <a:off x="720000" y="4079825"/>
            <a:ext cx="3492000" cy="412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200"/>
              <a:buNone/>
              <a:defRPr sz="1200">
                <a:solidFill>
                  <a:schemeClr val="accent1"/>
                </a:solidFill>
              </a:defRPr>
            </a:lvl1pPr>
            <a:lvl2pPr lvl="1" rtl="0">
              <a:spcBef>
                <a:spcPts val="0"/>
              </a:spcBef>
              <a:spcAft>
                <a:spcPts val="0"/>
              </a:spcAft>
              <a:buClr>
                <a:schemeClr val="accent1"/>
              </a:buClr>
              <a:buSzPts val="16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cxnSp>
        <p:nvCxnSpPr>
          <p:cNvPr id="262" name="Google Shape;262;p30"/>
          <p:cNvCxnSpPr/>
          <p:nvPr/>
        </p:nvCxnSpPr>
        <p:spPr>
          <a:xfrm rot="10800000" flipH="1">
            <a:off x="206025" y="347275"/>
            <a:ext cx="949200" cy="54810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30"/>
          <p:cNvCxnSpPr/>
          <p:nvPr/>
        </p:nvCxnSpPr>
        <p:spPr>
          <a:xfrm rot="10800000" flipH="1">
            <a:off x="319650" y="4548700"/>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30"/>
          <p:cNvCxnSpPr/>
          <p:nvPr/>
        </p:nvCxnSpPr>
        <p:spPr>
          <a:xfrm rot="10800000" flipH="1">
            <a:off x="4621363" y="36075"/>
            <a:ext cx="1272900" cy="73500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30"/>
          <p:cNvCxnSpPr/>
          <p:nvPr/>
        </p:nvCxnSpPr>
        <p:spPr>
          <a:xfrm rot="10800000" flipH="1">
            <a:off x="8658875" y="4584800"/>
            <a:ext cx="785700" cy="47340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30"/>
          <p:cNvCxnSpPr/>
          <p:nvPr/>
        </p:nvCxnSpPr>
        <p:spPr>
          <a:xfrm rot="10800000" flipH="1">
            <a:off x="3314825" y="2351013"/>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30"/>
          <p:cNvCxnSpPr/>
          <p:nvPr/>
        </p:nvCxnSpPr>
        <p:spPr>
          <a:xfrm rot="10800000" flipH="1">
            <a:off x="3971700" y="4388525"/>
            <a:ext cx="180000" cy="10380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30"/>
          <p:cNvCxnSpPr/>
          <p:nvPr/>
        </p:nvCxnSpPr>
        <p:spPr>
          <a:xfrm rot="10800000" flipH="1">
            <a:off x="3588575" y="488100"/>
            <a:ext cx="180000" cy="1038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CUSTOM_5_1">
    <p:spTree>
      <p:nvGrpSpPr>
        <p:cNvPr id="1" name="Shape 269"/>
        <p:cNvGrpSpPr/>
        <p:nvPr/>
      </p:nvGrpSpPr>
      <p:grpSpPr>
        <a:xfrm>
          <a:off x="0" y="0"/>
          <a:ext cx="0" cy="0"/>
          <a:chOff x="0" y="0"/>
          <a:chExt cx="0" cy="0"/>
        </a:xfrm>
      </p:grpSpPr>
      <p:sp>
        <p:nvSpPr>
          <p:cNvPr id="270" name="Google Shape;270;p31"/>
          <p:cNvSpPr txBox="1">
            <a:spLocks noGrp="1"/>
          </p:cNvSpPr>
          <p:nvPr>
            <p:ph type="subTitle" idx="1"/>
          </p:nvPr>
        </p:nvSpPr>
        <p:spPr>
          <a:xfrm>
            <a:off x="902525" y="2567775"/>
            <a:ext cx="3274200" cy="142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71" name="Google Shape;271;p31"/>
          <p:cNvCxnSpPr/>
          <p:nvPr/>
        </p:nvCxnSpPr>
        <p:spPr>
          <a:xfrm rot="10800000" flipH="1">
            <a:off x="5132425" y="4166475"/>
            <a:ext cx="949200" cy="54810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31"/>
          <p:cNvCxnSpPr/>
          <p:nvPr/>
        </p:nvCxnSpPr>
        <p:spPr>
          <a:xfrm rot="10800000" flipH="1">
            <a:off x="202750" y="1784925"/>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31"/>
          <p:cNvCxnSpPr/>
          <p:nvPr/>
        </p:nvCxnSpPr>
        <p:spPr>
          <a:xfrm rot="10800000" flipH="1">
            <a:off x="5435025" y="180150"/>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31"/>
          <p:cNvCxnSpPr/>
          <p:nvPr/>
        </p:nvCxnSpPr>
        <p:spPr>
          <a:xfrm rot="10800000" flipH="1">
            <a:off x="1039288" y="3882225"/>
            <a:ext cx="1272900" cy="735000"/>
          </a:xfrm>
          <a:prstGeom prst="straightConnector1">
            <a:avLst/>
          </a:prstGeom>
          <a:noFill/>
          <a:ln w="9525" cap="flat" cmpd="sng">
            <a:solidFill>
              <a:schemeClr val="lt1"/>
            </a:solidFill>
            <a:prstDash val="solid"/>
            <a:round/>
            <a:headEnd type="none" w="med" len="med"/>
            <a:tailEnd type="none" w="med" len="med"/>
          </a:ln>
        </p:spPr>
      </p:cxnSp>
      <p:cxnSp>
        <p:nvCxnSpPr>
          <p:cNvPr id="275" name="Google Shape;275;p31"/>
          <p:cNvCxnSpPr/>
          <p:nvPr/>
        </p:nvCxnSpPr>
        <p:spPr>
          <a:xfrm rot="10800000" flipH="1">
            <a:off x="8066050" y="2638100"/>
            <a:ext cx="785700" cy="473400"/>
          </a:xfrm>
          <a:prstGeom prst="straightConnector1">
            <a:avLst/>
          </a:prstGeom>
          <a:noFill/>
          <a:ln w="9525" cap="flat" cmpd="sng">
            <a:solidFill>
              <a:schemeClr val="lt1"/>
            </a:solidFill>
            <a:prstDash val="solid"/>
            <a:round/>
            <a:headEnd type="none" w="med" len="med"/>
            <a:tailEnd type="none" w="med" len="med"/>
          </a:ln>
        </p:spPr>
      </p:cxnSp>
      <p:cxnSp>
        <p:nvCxnSpPr>
          <p:cNvPr id="276" name="Google Shape;276;p31"/>
          <p:cNvCxnSpPr/>
          <p:nvPr/>
        </p:nvCxnSpPr>
        <p:spPr>
          <a:xfrm rot="10800000" flipH="1">
            <a:off x="7512325" y="4547000"/>
            <a:ext cx="475500" cy="274500"/>
          </a:xfrm>
          <a:prstGeom prst="straightConnector1">
            <a:avLst/>
          </a:prstGeom>
          <a:noFill/>
          <a:ln w="9525" cap="flat" cmpd="sng">
            <a:solidFill>
              <a:schemeClr val="lt1"/>
            </a:solidFill>
            <a:prstDash val="solid"/>
            <a:round/>
            <a:headEnd type="none" w="med" len="med"/>
            <a:tailEnd type="none" w="med" len="med"/>
          </a:ln>
        </p:spPr>
      </p:cxnSp>
      <p:cxnSp>
        <p:nvCxnSpPr>
          <p:cNvPr id="277" name="Google Shape;277;p31"/>
          <p:cNvCxnSpPr/>
          <p:nvPr/>
        </p:nvCxnSpPr>
        <p:spPr>
          <a:xfrm rot="10800000" flipH="1">
            <a:off x="3322525" y="1561325"/>
            <a:ext cx="180000" cy="103800"/>
          </a:xfrm>
          <a:prstGeom prst="straightConnector1">
            <a:avLst/>
          </a:prstGeom>
          <a:noFill/>
          <a:ln w="9525" cap="flat" cmpd="sng">
            <a:solidFill>
              <a:schemeClr val="lt1"/>
            </a:solidFill>
            <a:prstDash val="solid"/>
            <a:round/>
            <a:headEnd type="none" w="med" len="med"/>
            <a:tailEnd type="none" w="med" len="med"/>
          </a:ln>
        </p:spPr>
      </p:cxnSp>
      <p:cxnSp>
        <p:nvCxnSpPr>
          <p:cNvPr id="278" name="Google Shape;278;p31"/>
          <p:cNvCxnSpPr/>
          <p:nvPr/>
        </p:nvCxnSpPr>
        <p:spPr>
          <a:xfrm rot="10800000" flipH="1">
            <a:off x="8424000" y="350850"/>
            <a:ext cx="180000" cy="103800"/>
          </a:xfrm>
          <a:prstGeom prst="straightConnector1">
            <a:avLst/>
          </a:prstGeom>
          <a:noFill/>
          <a:ln w="9525" cap="flat" cmpd="sng">
            <a:solidFill>
              <a:schemeClr val="lt1"/>
            </a:solidFill>
            <a:prstDash val="solid"/>
            <a:round/>
            <a:headEnd type="none" w="med" len="med"/>
            <a:tailEnd type="none" w="med" len="med"/>
          </a:ln>
        </p:spPr>
      </p:cxnSp>
      <p:sp>
        <p:nvSpPr>
          <p:cNvPr id="279" name="Google Shape;279;p31"/>
          <p:cNvSpPr txBox="1">
            <a:spLocks noGrp="1"/>
          </p:cNvSpPr>
          <p:nvPr>
            <p:ph type="title"/>
          </p:nvPr>
        </p:nvSpPr>
        <p:spPr>
          <a:xfrm>
            <a:off x="720000" y="540000"/>
            <a:ext cx="3852000" cy="45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0" name="Google Shape;280;p31"/>
          <p:cNvSpPr txBox="1">
            <a:spLocks noGrp="1"/>
          </p:cNvSpPr>
          <p:nvPr>
            <p:ph type="subTitle" idx="2"/>
          </p:nvPr>
        </p:nvSpPr>
        <p:spPr>
          <a:xfrm>
            <a:off x="900000" y="1989550"/>
            <a:ext cx="2231400" cy="582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Nunito"/>
              <a:buNone/>
              <a:defRPr sz="1600" b="1">
                <a:solidFill>
                  <a:schemeClr val="dk2"/>
                </a:solidFill>
                <a:latin typeface="Nunito"/>
                <a:ea typeface="Nunito"/>
                <a:cs typeface="Nunito"/>
                <a:sym typeface="Nunito"/>
              </a:defRPr>
            </a:lvl1pPr>
            <a:lvl2pPr lvl="1" algn="ctr" rtl="0">
              <a:spcBef>
                <a:spcPts val="0"/>
              </a:spcBef>
              <a:spcAft>
                <a:spcPts val="0"/>
              </a:spcAft>
              <a:buSzPts val="16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CUSTOM_12">
    <p:spTree>
      <p:nvGrpSpPr>
        <p:cNvPr id="1" name="Shape 281"/>
        <p:cNvGrpSpPr/>
        <p:nvPr/>
      </p:nvGrpSpPr>
      <p:grpSpPr>
        <a:xfrm>
          <a:off x="0" y="0"/>
          <a:ext cx="0" cy="0"/>
          <a:chOff x="0" y="0"/>
          <a:chExt cx="0" cy="0"/>
        </a:xfrm>
      </p:grpSpPr>
      <p:sp>
        <p:nvSpPr>
          <p:cNvPr id="282" name="Google Shape;282;p32"/>
          <p:cNvSpPr txBox="1">
            <a:spLocks noGrp="1"/>
          </p:cNvSpPr>
          <p:nvPr>
            <p:ph type="title"/>
          </p:nvPr>
        </p:nvSpPr>
        <p:spPr>
          <a:xfrm>
            <a:off x="720000" y="1816050"/>
            <a:ext cx="3852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3" name="Google Shape;283;p32"/>
          <p:cNvSpPr txBox="1">
            <a:spLocks noGrp="1"/>
          </p:cNvSpPr>
          <p:nvPr>
            <p:ph type="subTitle" idx="1"/>
          </p:nvPr>
        </p:nvSpPr>
        <p:spPr>
          <a:xfrm>
            <a:off x="720000" y="2567775"/>
            <a:ext cx="2802900" cy="142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32"/>
          <p:cNvSpPr txBox="1">
            <a:spLocks noGrp="1"/>
          </p:cNvSpPr>
          <p:nvPr>
            <p:ph type="subTitle" idx="2"/>
          </p:nvPr>
        </p:nvSpPr>
        <p:spPr>
          <a:xfrm>
            <a:off x="5762700" y="1104675"/>
            <a:ext cx="2661300" cy="6345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32"/>
          <p:cNvSpPr txBox="1">
            <a:spLocks noGrp="1"/>
          </p:cNvSpPr>
          <p:nvPr>
            <p:ph type="subTitle" idx="3"/>
          </p:nvPr>
        </p:nvSpPr>
        <p:spPr>
          <a:xfrm>
            <a:off x="5762700" y="2254500"/>
            <a:ext cx="26613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32"/>
          <p:cNvSpPr txBox="1">
            <a:spLocks noGrp="1"/>
          </p:cNvSpPr>
          <p:nvPr>
            <p:ph type="subTitle" idx="4"/>
          </p:nvPr>
        </p:nvSpPr>
        <p:spPr>
          <a:xfrm>
            <a:off x="5762700" y="3404325"/>
            <a:ext cx="26613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87" name="Google Shape;287;p32"/>
          <p:cNvCxnSpPr/>
          <p:nvPr/>
        </p:nvCxnSpPr>
        <p:spPr>
          <a:xfrm rot="10800000" flipH="1">
            <a:off x="270300" y="713075"/>
            <a:ext cx="629700" cy="629400"/>
          </a:xfrm>
          <a:prstGeom prst="straightConnector1">
            <a:avLst/>
          </a:prstGeom>
          <a:noFill/>
          <a:ln w="9525" cap="flat" cmpd="sng">
            <a:solidFill>
              <a:schemeClr val="lt1"/>
            </a:solidFill>
            <a:prstDash val="solid"/>
            <a:round/>
            <a:headEnd type="none" w="med" len="med"/>
            <a:tailEnd type="none" w="med" len="med"/>
          </a:ln>
        </p:spPr>
      </p:cxnSp>
      <p:cxnSp>
        <p:nvCxnSpPr>
          <p:cNvPr id="288" name="Google Shape;288;p32"/>
          <p:cNvCxnSpPr/>
          <p:nvPr/>
        </p:nvCxnSpPr>
        <p:spPr>
          <a:xfrm rot="10800000" flipH="1">
            <a:off x="2717475" y="3939400"/>
            <a:ext cx="258900" cy="258900"/>
          </a:xfrm>
          <a:prstGeom prst="straightConnector1">
            <a:avLst/>
          </a:prstGeom>
          <a:noFill/>
          <a:ln w="9525" cap="flat" cmpd="sng">
            <a:solidFill>
              <a:schemeClr val="lt1"/>
            </a:solidFill>
            <a:prstDash val="solid"/>
            <a:round/>
            <a:headEnd type="none" w="med" len="med"/>
            <a:tailEnd type="none" w="med" len="med"/>
          </a:ln>
        </p:spPr>
      </p:cxnSp>
      <p:cxnSp>
        <p:nvCxnSpPr>
          <p:cNvPr id="289" name="Google Shape;289;p32"/>
          <p:cNvCxnSpPr/>
          <p:nvPr/>
        </p:nvCxnSpPr>
        <p:spPr>
          <a:xfrm rot="10800000" flipH="1">
            <a:off x="7935900" y="4425600"/>
            <a:ext cx="308100" cy="308100"/>
          </a:xfrm>
          <a:prstGeom prst="straightConnector1">
            <a:avLst/>
          </a:prstGeom>
          <a:noFill/>
          <a:ln w="9525" cap="flat" cmpd="sng">
            <a:solidFill>
              <a:schemeClr val="lt1"/>
            </a:solidFill>
            <a:prstDash val="solid"/>
            <a:round/>
            <a:headEnd type="none" w="med" len="med"/>
            <a:tailEnd type="none" w="med" len="med"/>
          </a:ln>
        </p:spPr>
      </p:cxnSp>
      <p:cxnSp>
        <p:nvCxnSpPr>
          <p:cNvPr id="290" name="Google Shape;290;p32"/>
          <p:cNvCxnSpPr/>
          <p:nvPr/>
        </p:nvCxnSpPr>
        <p:spPr>
          <a:xfrm rot="10800000" flipH="1">
            <a:off x="7193650" y="66575"/>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291" name="Google Shape;291;p32"/>
          <p:cNvCxnSpPr/>
          <p:nvPr/>
        </p:nvCxnSpPr>
        <p:spPr>
          <a:xfrm rot="10800000" flipH="1">
            <a:off x="787438" y="3876850"/>
            <a:ext cx="384000" cy="384000"/>
          </a:xfrm>
          <a:prstGeom prst="straightConnector1">
            <a:avLst/>
          </a:prstGeom>
          <a:noFill/>
          <a:ln w="9525" cap="flat" cmpd="sng">
            <a:solidFill>
              <a:schemeClr val="lt1"/>
            </a:solidFill>
            <a:prstDash val="solid"/>
            <a:round/>
            <a:headEnd type="none" w="med" len="med"/>
            <a:tailEnd type="none" w="med" len="med"/>
          </a:ln>
        </p:spPr>
      </p:cxnSp>
      <p:cxnSp>
        <p:nvCxnSpPr>
          <p:cNvPr id="292" name="Google Shape;292;p32"/>
          <p:cNvCxnSpPr/>
          <p:nvPr/>
        </p:nvCxnSpPr>
        <p:spPr>
          <a:xfrm rot="10800000" flipH="1">
            <a:off x="4754150" y="349425"/>
            <a:ext cx="700800" cy="7008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ther 2">
  <p:cSld name="CUSTOM_3">
    <p:spTree>
      <p:nvGrpSpPr>
        <p:cNvPr id="1" name="Shape 293"/>
        <p:cNvGrpSpPr/>
        <p:nvPr/>
      </p:nvGrpSpPr>
      <p:grpSpPr>
        <a:xfrm>
          <a:off x="0" y="0"/>
          <a:ext cx="0" cy="0"/>
          <a:chOff x="0" y="0"/>
          <a:chExt cx="0" cy="0"/>
        </a:xfrm>
      </p:grpSpPr>
      <p:sp>
        <p:nvSpPr>
          <p:cNvPr id="294" name="Google Shape;294;p33"/>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3"/>
          <p:cNvSpPr txBox="1">
            <a:spLocks noGrp="1"/>
          </p:cNvSpPr>
          <p:nvPr>
            <p:ph type="title"/>
          </p:nvPr>
        </p:nvSpPr>
        <p:spPr>
          <a:xfrm>
            <a:off x="899988" y="1983988"/>
            <a:ext cx="45387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4000">
                <a:solidFill>
                  <a:schemeClr val="accent3"/>
                </a:solidFill>
              </a:defRPr>
            </a:lvl1pPr>
            <a:lvl2pPr lvl="1" rtl="0">
              <a:spcBef>
                <a:spcPts val="0"/>
              </a:spcBef>
              <a:spcAft>
                <a:spcPts val="0"/>
              </a:spcAft>
              <a:buClr>
                <a:schemeClr val="accent3"/>
              </a:buClr>
              <a:buSzPts val="3600"/>
              <a:buNone/>
              <a:defRPr sz="3600">
                <a:solidFill>
                  <a:schemeClr val="accent3"/>
                </a:solidFill>
              </a:defRPr>
            </a:lvl2pPr>
            <a:lvl3pPr lvl="2" rtl="0">
              <a:spcBef>
                <a:spcPts val="0"/>
              </a:spcBef>
              <a:spcAft>
                <a:spcPts val="0"/>
              </a:spcAft>
              <a:buClr>
                <a:schemeClr val="accent3"/>
              </a:buClr>
              <a:buSzPts val="3600"/>
              <a:buNone/>
              <a:defRPr sz="3600">
                <a:solidFill>
                  <a:schemeClr val="accent3"/>
                </a:solidFill>
              </a:defRPr>
            </a:lvl3pPr>
            <a:lvl4pPr lvl="3" rtl="0">
              <a:spcBef>
                <a:spcPts val="0"/>
              </a:spcBef>
              <a:spcAft>
                <a:spcPts val="0"/>
              </a:spcAft>
              <a:buClr>
                <a:schemeClr val="accent3"/>
              </a:buClr>
              <a:buSzPts val="3600"/>
              <a:buNone/>
              <a:defRPr sz="3600">
                <a:solidFill>
                  <a:schemeClr val="accent3"/>
                </a:solidFill>
              </a:defRPr>
            </a:lvl4pPr>
            <a:lvl5pPr lvl="4" rtl="0">
              <a:spcBef>
                <a:spcPts val="0"/>
              </a:spcBef>
              <a:spcAft>
                <a:spcPts val="0"/>
              </a:spcAft>
              <a:buClr>
                <a:schemeClr val="accent3"/>
              </a:buClr>
              <a:buSzPts val="3600"/>
              <a:buNone/>
              <a:defRPr sz="3600">
                <a:solidFill>
                  <a:schemeClr val="accent3"/>
                </a:solidFill>
              </a:defRPr>
            </a:lvl5pPr>
            <a:lvl6pPr lvl="5" rtl="0">
              <a:spcBef>
                <a:spcPts val="0"/>
              </a:spcBef>
              <a:spcAft>
                <a:spcPts val="0"/>
              </a:spcAft>
              <a:buClr>
                <a:schemeClr val="accent3"/>
              </a:buClr>
              <a:buSzPts val="3600"/>
              <a:buNone/>
              <a:defRPr sz="3600">
                <a:solidFill>
                  <a:schemeClr val="accent3"/>
                </a:solidFill>
              </a:defRPr>
            </a:lvl6pPr>
            <a:lvl7pPr lvl="6" rtl="0">
              <a:spcBef>
                <a:spcPts val="0"/>
              </a:spcBef>
              <a:spcAft>
                <a:spcPts val="0"/>
              </a:spcAft>
              <a:buClr>
                <a:schemeClr val="accent3"/>
              </a:buClr>
              <a:buSzPts val="3600"/>
              <a:buNone/>
              <a:defRPr sz="3600">
                <a:solidFill>
                  <a:schemeClr val="accent3"/>
                </a:solidFill>
              </a:defRPr>
            </a:lvl7pPr>
            <a:lvl8pPr lvl="7" rtl="0">
              <a:spcBef>
                <a:spcPts val="0"/>
              </a:spcBef>
              <a:spcAft>
                <a:spcPts val="0"/>
              </a:spcAft>
              <a:buClr>
                <a:schemeClr val="accent3"/>
              </a:buClr>
              <a:buSzPts val="3600"/>
              <a:buNone/>
              <a:defRPr sz="3600">
                <a:solidFill>
                  <a:schemeClr val="accent3"/>
                </a:solidFill>
              </a:defRPr>
            </a:lvl8pPr>
            <a:lvl9pPr lvl="8" rtl="0">
              <a:spcBef>
                <a:spcPts val="0"/>
              </a:spcBef>
              <a:spcAft>
                <a:spcPts val="0"/>
              </a:spcAft>
              <a:buClr>
                <a:schemeClr val="accent3"/>
              </a:buClr>
              <a:buSzPts val="3600"/>
              <a:buNone/>
              <a:defRPr sz="3600">
                <a:solidFill>
                  <a:schemeClr val="accent3"/>
                </a:solidFill>
              </a:defRPr>
            </a:lvl9pPr>
          </a:lstStyle>
          <a:p>
            <a:endParaRPr/>
          </a:p>
        </p:txBody>
      </p:sp>
      <p:sp>
        <p:nvSpPr>
          <p:cNvPr id="296" name="Google Shape;296;p33"/>
          <p:cNvSpPr txBox="1">
            <a:spLocks noGrp="1"/>
          </p:cNvSpPr>
          <p:nvPr>
            <p:ph type="title" idx="2" hasCustomPrompt="1"/>
          </p:nvPr>
        </p:nvSpPr>
        <p:spPr>
          <a:xfrm>
            <a:off x="899988" y="1311400"/>
            <a:ext cx="1315800" cy="6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6400"/>
              <a:buNone/>
              <a:defRPr sz="5000">
                <a:solidFill>
                  <a:schemeClr val="accent3"/>
                </a:solidFill>
              </a:defRPr>
            </a:lvl1pPr>
            <a:lvl2pPr lvl="1" rtl="0">
              <a:spcBef>
                <a:spcPts val="0"/>
              </a:spcBef>
              <a:spcAft>
                <a:spcPts val="0"/>
              </a:spcAft>
              <a:buClr>
                <a:schemeClr val="accent3"/>
              </a:buClr>
              <a:buSzPts val="6000"/>
              <a:buNone/>
              <a:defRPr sz="6000">
                <a:solidFill>
                  <a:schemeClr val="accent3"/>
                </a:solidFill>
              </a:defRPr>
            </a:lvl2pPr>
            <a:lvl3pPr lvl="2" rtl="0">
              <a:spcBef>
                <a:spcPts val="0"/>
              </a:spcBef>
              <a:spcAft>
                <a:spcPts val="0"/>
              </a:spcAft>
              <a:buClr>
                <a:schemeClr val="accent3"/>
              </a:buClr>
              <a:buSzPts val="6000"/>
              <a:buNone/>
              <a:defRPr sz="6000">
                <a:solidFill>
                  <a:schemeClr val="accent3"/>
                </a:solidFill>
              </a:defRPr>
            </a:lvl3pPr>
            <a:lvl4pPr lvl="3" rtl="0">
              <a:spcBef>
                <a:spcPts val="0"/>
              </a:spcBef>
              <a:spcAft>
                <a:spcPts val="0"/>
              </a:spcAft>
              <a:buClr>
                <a:schemeClr val="accent3"/>
              </a:buClr>
              <a:buSzPts val="6000"/>
              <a:buNone/>
              <a:defRPr sz="6000">
                <a:solidFill>
                  <a:schemeClr val="accent3"/>
                </a:solidFill>
              </a:defRPr>
            </a:lvl4pPr>
            <a:lvl5pPr lvl="4" rtl="0">
              <a:spcBef>
                <a:spcPts val="0"/>
              </a:spcBef>
              <a:spcAft>
                <a:spcPts val="0"/>
              </a:spcAft>
              <a:buClr>
                <a:schemeClr val="accent3"/>
              </a:buClr>
              <a:buSzPts val="6000"/>
              <a:buNone/>
              <a:defRPr sz="6000">
                <a:solidFill>
                  <a:schemeClr val="accent3"/>
                </a:solidFill>
              </a:defRPr>
            </a:lvl5pPr>
            <a:lvl6pPr lvl="5" rtl="0">
              <a:spcBef>
                <a:spcPts val="0"/>
              </a:spcBef>
              <a:spcAft>
                <a:spcPts val="0"/>
              </a:spcAft>
              <a:buClr>
                <a:schemeClr val="accent3"/>
              </a:buClr>
              <a:buSzPts val="6000"/>
              <a:buNone/>
              <a:defRPr sz="6000">
                <a:solidFill>
                  <a:schemeClr val="accent3"/>
                </a:solidFill>
              </a:defRPr>
            </a:lvl6pPr>
            <a:lvl7pPr lvl="6" rtl="0">
              <a:spcBef>
                <a:spcPts val="0"/>
              </a:spcBef>
              <a:spcAft>
                <a:spcPts val="0"/>
              </a:spcAft>
              <a:buClr>
                <a:schemeClr val="accent3"/>
              </a:buClr>
              <a:buSzPts val="6000"/>
              <a:buNone/>
              <a:defRPr sz="6000">
                <a:solidFill>
                  <a:schemeClr val="accent3"/>
                </a:solidFill>
              </a:defRPr>
            </a:lvl7pPr>
            <a:lvl8pPr lvl="7" rtl="0">
              <a:spcBef>
                <a:spcPts val="0"/>
              </a:spcBef>
              <a:spcAft>
                <a:spcPts val="0"/>
              </a:spcAft>
              <a:buClr>
                <a:schemeClr val="accent3"/>
              </a:buClr>
              <a:buSzPts val="6000"/>
              <a:buNone/>
              <a:defRPr sz="6000">
                <a:solidFill>
                  <a:schemeClr val="accent3"/>
                </a:solidFill>
              </a:defRPr>
            </a:lvl8pPr>
            <a:lvl9pPr lvl="8" rtl="0">
              <a:spcBef>
                <a:spcPts val="0"/>
              </a:spcBef>
              <a:spcAft>
                <a:spcPts val="0"/>
              </a:spcAft>
              <a:buClr>
                <a:schemeClr val="accent3"/>
              </a:buClr>
              <a:buSzPts val="6000"/>
              <a:buNone/>
              <a:defRPr sz="6000">
                <a:solidFill>
                  <a:schemeClr val="accent3"/>
                </a:solidFill>
              </a:defRPr>
            </a:lvl9pPr>
          </a:lstStyle>
          <a:p>
            <a:r>
              <a:t>xx%</a:t>
            </a:r>
          </a:p>
        </p:txBody>
      </p:sp>
      <p:sp>
        <p:nvSpPr>
          <p:cNvPr id="297" name="Google Shape;297;p33"/>
          <p:cNvSpPr txBox="1">
            <a:spLocks noGrp="1"/>
          </p:cNvSpPr>
          <p:nvPr>
            <p:ph type="subTitle" idx="1"/>
          </p:nvPr>
        </p:nvSpPr>
        <p:spPr>
          <a:xfrm>
            <a:off x="899988" y="2580800"/>
            <a:ext cx="3081000" cy="901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ther 3">
  <p:cSld name="CUSTOM_3_1">
    <p:spTree>
      <p:nvGrpSpPr>
        <p:cNvPr id="1" name="Shape 298"/>
        <p:cNvGrpSpPr/>
        <p:nvPr/>
      </p:nvGrpSpPr>
      <p:grpSpPr>
        <a:xfrm>
          <a:off x="0" y="0"/>
          <a:ext cx="0" cy="0"/>
          <a:chOff x="0" y="0"/>
          <a:chExt cx="0" cy="0"/>
        </a:xfrm>
      </p:grpSpPr>
      <p:sp>
        <p:nvSpPr>
          <p:cNvPr id="299" name="Google Shape;299;p34"/>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txBox="1">
            <a:spLocks noGrp="1"/>
          </p:cNvSpPr>
          <p:nvPr>
            <p:ph type="title"/>
          </p:nvPr>
        </p:nvSpPr>
        <p:spPr>
          <a:xfrm>
            <a:off x="3705288" y="1983988"/>
            <a:ext cx="4538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600"/>
              <a:buNone/>
              <a:defRPr sz="4000">
                <a:solidFill>
                  <a:schemeClr val="accent3"/>
                </a:solidFill>
              </a:defRPr>
            </a:lvl1pPr>
            <a:lvl2pPr lvl="1" algn="r" rtl="0">
              <a:spcBef>
                <a:spcPts val="0"/>
              </a:spcBef>
              <a:spcAft>
                <a:spcPts val="0"/>
              </a:spcAft>
              <a:buClr>
                <a:schemeClr val="accent3"/>
              </a:buClr>
              <a:buSzPts val="3600"/>
              <a:buNone/>
              <a:defRPr sz="3600">
                <a:solidFill>
                  <a:schemeClr val="accent3"/>
                </a:solidFill>
              </a:defRPr>
            </a:lvl2pPr>
            <a:lvl3pPr lvl="2" algn="r" rtl="0">
              <a:spcBef>
                <a:spcPts val="0"/>
              </a:spcBef>
              <a:spcAft>
                <a:spcPts val="0"/>
              </a:spcAft>
              <a:buClr>
                <a:schemeClr val="accent3"/>
              </a:buClr>
              <a:buSzPts val="3600"/>
              <a:buNone/>
              <a:defRPr sz="3600">
                <a:solidFill>
                  <a:schemeClr val="accent3"/>
                </a:solidFill>
              </a:defRPr>
            </a:lvl3pPr>
            <a:lvl4pPr lvl="3" algn="r" rtl="0">
              <a:spcBef>
                <a:spcPts val="0"/>
              </a:spcBef>
              <a:spcAft>
                <a:spcPts val="0"/>
              </a:spcAft>
              <a:buClr>
                <a:schemeClr val="accent3"/>
              </a:buClr>
              <a:buSzPts val="3600"/>
              <a:buNone/>
              <a:defRPr sz="3600">
                <a:solidFill>
                  <a:schemeClr val="accent3"/>
                </a:solidFill>
              </a:defRPr>
            </a:lvl4pPr>
            <a:lvl5pPr lvl="4" algn="r" rtl="0">
              <a:spcBef>
                <a:spcPts val="0"/>
              </a:spcBef>
              <a:spcAft>
                <a:spcPts val="0"/>
              </a:spcAft>
              <a:buClr>
                <a:schemeClr val="accent3"/>
              </a:buClr>
              <a:buSzPts val="3600"/>
              <a:buNone/>
              <a:defRPr sz="3600">
                <a:solidFill>
                  <a:schemeClr val="accent3"/>
                </a:solidFill>
              </a:defRPr>
            </a:lvl5pPr>
            <a:lvl6pPr lvl="5" algn="r" rtl="0">
              <a:spcBef>
                <a:spcPts val="0"/>
              </a:spcBef>
              <a:spcAft>
                <a:spcPts val="0"/>
              </a:spcAft>
              <a:buClr>
                <a:schemeClr val="accent3"/>
              </a:buClr>
              <a:buSzPts val="3600"/>
              <a:buNone/>
              <a:defRPr sz="3600">
                <a:solidFill>
                  <a:schemeClr val="accent3"/>
                </a:solidFill>
              </a:defRPr>
            </a:lvl6pPr>
            <a:lvl7pPr lvl="6" algn="r" rtl="0">
              <a:spcBef>
                <a:spcPts val="0"/>
              </a:spcBef>
              <a:spcAft>
                <a:spcPts val="0"/>
              </a:spcAft>
              <a:buClr>
                <a:schemeClr val="accent3"/>
              </a:buClr>
              <a:buSzPts val="3600"/>
              <a:buNone/>
              <a:defRPr sz="3600">
                <a:solidFill>
                  <a:schemeClr val="accent3"/>
                </a:solidFill>
              </a:defRPr>
            </a:lvl7pPr>
            <a:lvl8pPr lvl="7" algn="r" rtl="0">
              <a:spcBef>
                <a:spcPts val="0"/>
              </a:spcBef>
              <a:spcAft>
                <a:spcPts val="0"/>
              </a:spcAft>
              <a:buClr>
                <a:schemeClr val="accent3"/>
              </a:buClr>
              <a:buSzPts val="3600"/>
              <a:buNone/>
              <a:defRPr sz="3600">
                <a:solidFill>
                  <a:schemeClr val="accent3"/>
                </a:solidFill>
              </a:defRPr>
            </a:lvl8pPr>
            <a:lvl9pPr lvl="8" algn="r" rtl="0">
              <a:spcBef>
                <a:spcPts val="0"/>
              </a:spcBef>
              <a:spcAft>
                <a:spcPts val="0"/>
              </a:spcAft>
              <a:buClr>
                <a:schemeClr val="accent3"/>
              </a:buClr>
              <a:buSzPts val="3600"/>
              <a:buNone/>
              <a:defRPr sz="3600">
                <a:solidFill>
                  <a:schemeClr val="accent3"/>
                </a:solidFill>
              </a:defRPr>
            </a:lvl9pPr>
          </a:lstStyle>
          <a:p>
            <a:endParaRPr/>
          </a:p>
        </p:txBody>
      </p:sp>
      <p:sp>
        <p:nvSpPr>
          <p:cNvPr id="301" name="Google Shape;301;p34"/>
          <p:cNvSpPr txBox="1">
            <a:spLocks noGrp="1"/>
          </p:cNvSpPr>
          <p:nvPr>
            <p:ph type="title" idx="2" hasCustomPrompt="1"/>
          </p:nvPr>
        </p:nvSpPr>
        <p:spPr>
          <a:xfrm>
            <a:off x="6928188" y="1311400"/>
            <a:ext cx="1315800" cy="672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6400"/>
              <a:buNone/>
              <a:defRPr sz="5000">
                <a:solidFill>
                  <a:schemeClr val="accent3"/>
                </a:solidFill>
              </a:defRPr>
            </a:lvl1pPr>
            <a:lvl2pPr lvl="1" algn="r" rtl="0">
              <a:spcBef>
                <a:spcPts val="0"/>
              </a:spcBef>
              <a:spcAft>
                <a:spcPts val="0"/>
              </a:spcAft>
              <a:buClr>
                <a:schemeClr val="accent3"/>
              </a:buClr>
              <a:buSzPts val="6000"/>
              <a:buNone/>
              <a:defRPr sz="6000">
                <a:solidFill>
                  <a:schemeClr val="accent3"/>
                </a:solidFill>
              </a:defRPr>
            </a:lvl2pPr>
            <a:lvl3pPr lvl="2" algn="r" rtl="0">
              <a:spcBef>
                <a:spcPts val="0"/>
              </a:spcBef>
              <a:spcAft>
                <a:spcPts val="0"/>
              </a:spcAft>
              <a:buClr>
                <a:schemeClr val="accent3"/>
              </a:buClr>
              <a:buSzPts val="6000"/>
              <a:buNone/>
              <a:defRPr sz="6000">
                <a:solidFill>
                  <a:schemeClr val="accent3"/>
                </a:solidFill>
              </a:defRPr>
            </a:lvl3pPr>
            <a:lvl4pPr lvl="3" algn="r" rtl="0">
              <a:spcBef>
                <a:spcPts val="0"/>
              </a:spcBef>
              <a:spcAft>
                <a:spcPts val="0"/>
              </a:spcAft>
              <a:buClr>
                <a:schemeClr val="accent3"/>
              </a:buClr>
              <a:buSzPts val="6000"/>
              <a:buNone/>
              <a:defRPr sz="6000">
                <a:solidFill>
                  <a:schemeClr val="accent3"/>
                </a:solidFill>
              </a:defRPr>
            </a:lvl4pPr>
            <a:lvl5pPr lvl="4" algn="r" rtl="0">
              <a:spcBef>
                <a:spcPts val="0"/>
              </a:spcBef>
              <a:spcAft>
                <a:spcPts val="0"/>
              </a:spcAft>
              <a:buClr>
                <a:schemeClr val="accent3"/>
              </a:buClr>
              <a:buSzPts val="6000"/>
              <a:buNone/>
              <a:defRPr sz="6000">
                <a:solidFill>
                  <a:schemeClr val="accent3"/>
                </a:solidFill>
              </a:defRPr>
            </a:lvl5pPr>
            <a:lvl6pPr lvl="5" algn="r" rtl="0">
              <a:spcBef>
                <a:spcPts val="0"/>
              </a:spcBef>
              <a:spcAft>
                <a:spcPts val="0"/>
              </a:spcAft>
              <a:buClr>
                <a:schemeClr val="accent3"/>
              </a:buClr>
              <a:buSzPts val="6000"/>
              <a:buNone/>
              <a:defRPr sz="6000">
                <a:solidFill>
                  <a:schemeClr val="accent3"/>
                </a:solidFill>
              </a:defRPr>
            </a:lvl6pPr>
            <a:lvl7pPr lvl="6" algn="r" rtl="0">
              <a:spcBef>
                <a:spcPts val="0"/>
              </a:spcBef>
              <a:spcAft>
                <a:spcPts val="0"/>
              </a:spcAft>
              <a:buClr>
                <a:schemeClr val="accent3"/>
              </a:buClr>
              <a:buSzPts val="6000"/>
              <a:buNone/>
              <a:defRPr sz="6000">
                <a:solidFill>
                  <a:schemeClr val="accent3"/>
                </a:solidFill>
              </a:defRPr>
            </a:lvl7pPr>
            <a:lvl8pPr lvl="7" algn="r" rtl="0">
              <a:spcBef>
                <a:spcPts val="0"/>
              </a:spcBef>
              <a:spcAft>
                <a:spcPts val="0"/>
              </a:spcAft>
              <a:buClr>
                <a:schemeClr val="accent3"/>
              </a:buClr>
              <a:buSzPts val="6000"/>
              <a:buNone/>
              <a:defRPr sz="6000">
                <a:solidFill>
                  <a:schemeClr val="accent3"/>
                </a:solidFill>
              </a:defRPr>
            </a:lvl8pPr>
            <a:lvl9pPr lvl="8" algn="r" rtl="0">
              <a:spcBef>
                <a:spcPts val="0"/>
              </a:spcBef>
              <a:spcAft>
                <a:spcPts val="0"/>
              </a:spcAft>
              <a:buClr>
                <a:schemeClr val="accent3"/>
              </a:buClr>
              <a:buSzPts val="6000"/>
              <a:buNone/>
              <a:defRPr sz="6000">
                <a:solidFill>
                  <a:schemeClr val="accent3"/>
                </a:solidFill>
              </a:defRPr>
            </a:lvl9pPr>
          </a:lstStyle>
          <a:p>
            <a:r>
              <a:t>xx%</a:t>
            </a:r>
          </a:p>
        </p:txBody>
      </p:sp>
      <p:sp>
        <p:nvSpPr>
          <p:cNvPr id="302" name="Google Shape;302;p34"/>
          <p:cNvSpPr txBox="1">
            <a:spLocks noGrp="1"/>
          </p:cNvSpPr>
          <p:nvPr>
            <p:ph type="subTitle" idx="1"/>
          </p:nvPr>
        </p:nvSpPr>
        <p:spPr>
          <a:xfrm>
            <a:off x="5162988" y="2580800"/>
            <a:ext cx="3081000" cy="90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a:solidFill>
                  <a:schemeClr val="accent1"/>
                </a:solidFill>
              </a:defRPr>
            </a:lvl1pPr>
            <a:lvl2pPr lvl="1" algn="r" rtl="0">
              <a:spcBef>
                <a:spcPts val="0"/>
              </a:spcBef>
              <a:spcAft>
                <a:spcPts val="0"/>
              </a:spcAft>
              <a:buSzPts val="16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
  <p:cSld name="CUSTOM_15_1">
    <p:spTree>
      <p:nvGrpSpPr>
        <p:cNvPr id="1" name="Shape 303"/>
        <p:cNvGrpSpPr/>
        <p:nvPr/>
      </p:nvGrpSpPr>
      <p:grpSpPr>
        <a:xfrm>
          <a:off x="0" y="0"/>
          <a:ext cx="0" cy="0"/>
          <a:chOff x="0" y="0"/>
          <a:chExt cx="0" cy="0"/>
        </a:xfrm>
      </p:grpSpPr>
      <p:grpSp>
        <p:nvGrpSpPr>
          <p:cNvPr id="304" name="Google Shape;304;p35"/>
          <p:cNvGrpSpPr/>
          <p:nvPr/>
        </p:nvGrpSpPr>
        <p:grpSpPr>
          <a:xfrm>
            <a:off x="179675" y="108775"/>
            <a:ext cx="8920450" cy="4887725"/>
            <a:chOff x="179675" y="108775"/>
            <a:chExt cx="8920450" cy="4887725"/>
          </a:xfrm>
        </p:grpSpPr>
        <p:sp>
          <p:nvSpPr>
            <p:cNvPr id="305" name="Google Shape;305;p35"/>
            <p:cNvSpPr/>
            <p:nvPr/>
          </p:nvSpPr>
          <p:spPr>
            <a:xfrm>
              <a:off x="2375025" y="176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812325" y="377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7632825" y="1471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2146425" y="4748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2984625" y="7860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6261225" y="6336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3289425" y="1700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4441475" y="4448025"/>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1046050" y="30617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5"/>
            <p:cNvSpPr/>
            <p:nvPr/>
          </p:nvSpPr>
          <p:spPr>
            <a:xfrm>
              <a:off x="5990950" y="240065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5"/>
            <p:cNvSpPr/>
            <p:nvPr/>
          </p:nvSpPr>
          <p:spPr>
            <a:xfrm>
              <a:off x="6489825" y="3148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7785225" y="33006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7937625" y="4672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5"/>
            <p:cNvSpPr/>
            <p:nvPr/>
          </p:nvSpPr>
          <p:spPr>
            <a:xfrm>
              <a:off x="6642225" y="4519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p:nvPr/>
          </p:nvSpPr>
          <p:spPr>
            <a:xfrm>
              <a:off x="5346825" y="3224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5"/>
            <p:cNvSpPr/>
            <p:nvPr/>
          </p:nvSpPr>
          <p:spPr>
            <a:xfrm>
              <a:off x="9080625" y="2005200"/>
              <a:ext cx="19500" cy="1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5"/>
            <p:cNvSpPr/>
            <p:nvPr/>
          </p:nvSpPr>
          <p:spPr>
            <a:xfrm>
              <a:off x="393825" y="1090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a:off x="4889625" y="1243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p:cNvSpPr/>
            <p:nvPr/>
          </p:nvSpPr>
          <p:spPr>
            <a:xfrm>
              <a:off x="8623425" y="7860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8242425" y="6336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8775825" y="3910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a:off x="8013825" y="2462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8394825" y="2614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8318625" y="49770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6108825" y="26910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5956425" y="176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a:off x="3594225" y="328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a:off x="3746625" y="2526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3899025" y="3757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5"/>
            <p:cNvSpPr/>
            <p:nvPr/>
          </p:nvSpPr>
          <p:spPr>
            <a:xfrm>
              <a:off x="3441825" y="3910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5"/>
            <p:cNvSpPr/>
            <p:nvPr/>
          </p:nvSpPr>
          <p:spPr>
            <a:xfrm>
              <a:off x="3746625" y="4138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5"/>
            <p:cNvSpPr/>
            <p:nvPr/>
          </p:nvSpPr>
          <p:spPr>
            <a:xfrm>
              <a:off x="1536825" y="4672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5"/>
            <p:cNvSpPr/>
            <p:nvPr/>
          </p:nvSpPr>
          <p:spPr>
            <a:xfrm>
              <a:off x="1326350" y="48317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5"/>
            <p:cNvSpPr/>
            <p:nvPr/>
          </p:nvSpPr>
          <p:spPr>
            <a:xfrm>
              <a:off x="1478750" y="4883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5"/>
            <p:cNvSpPr/>
            <p:nvPr/>
          </p:nvSpPr>
          <p:spPr>
            <a:xfrm>
              <a:off x="8336750" y="10979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5"/>
            <p:cNvSpPr/>
            <p:nvPr/>
          </p:nvSpPr>
          <p:spPr>
            <a:xfrm>
              <a:off x="7879550" y="42983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5"/>
            <p:cNvSpPr/>
            <p:nvPr/>
          </p:nvSpPr>
          <p:spPr>
            <a:xfrm>
              <a:off x="4298150" y="22409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5"/>
            <p:cNvSpPr/>
            <p:nvPr/>
          </p:nvSpPr>
          <p:spPr>
            <a:xfrm>
              <a:off x="179675" y="28519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a:off x="789275" y="39949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5"/>
            <p:cNvSpPr/>
            <p:nvPr/>
          </p:nvSpPr>
          <p:spPr>
            <a:xfrm>
              <a:off x="4218275" y="39949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p:nvPr/>
          </p:nvSpPr>
          <p:spPr>
            <a:xfrm>
              <a:off x="5361275" y="49093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5"/>
            <p:cNvSpPr/>
            <p:nvPr/>
          </p:nvSpPr>
          <p:spPr>
            <a:xfrm>
              <a:off x="1475075" y="15565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a:off x="3227675" y="18613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a:off x="2389475" y="33091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a:off x="8485475" y="29281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a:off x="5437475" y="11755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a:off x="2846675" y="46807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a:off x="6428075" y="26233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5"/>
            <p:cNvSpPr/>
            <p:nvPr/>
          </p:nvSpPr>
          <p:spPr>
            <a:xfrm>
              <a:off x="3151475" y="10231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5"/>
            <p:cNvSpPr/>
            <p:nvPr/>
          </p:nvSpPr>
          <p:spPr>
            <a:xfrm>
              <a:off x="8942675" y="46045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5"/>
            <p:cNvSpPr/>
            <p:nvPr/>
          </p:nvSpPr>
          <p:spPr>
            <a:xfrm>
              <a:off x="9018875" y="23185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p:nvPr/>
          </p:nvSpPr>
          <p:spPr>
            <a:xfrm>
              <a:off x="6732875" y="16327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5"/>
            <p:cNvSpPr/>
            <p:nvPr/>
          </p:nvSpPr>
          <p:spPr>
            <a:xfrm>
              <a:off x="7342475" y="3373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5"/>
            <p:cNvSpPr/>
            <p:nvPr/>
          </p:nvSpPr>
          <p:spPr>
            <a:xfrm>
              <a:off x="3913475" y="1087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0000" y="552588"/>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1pPr>
            <a:lvl2pPr lvl="1"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2pPr>
            <a:lvl3pPr lvl="2"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3pPr>
            <a:lvl4pPr lvl="3"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4pPr>
            <a:lvl5pPr lvl="4"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5pPr>
            <a:lvl6pPr lvl="5"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6pPr>
            <a:lvl7pPr lvl="6"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7pPr>
            <a:lvl8pPr lvl="7"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8pPr>
            <a:lvl9pPr lvl="8" rt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9pPr>
          </a:lstStyle>
          <a:p>
            <a:endParaRPr/>
          </a:p>
        </p:txBody>
      </p:sp>
      <p:sp>
        <p:nvSpPr>
          <p:cNvPr id="52" name="Google Shape;52;p13"/>
          <p:cNvSpPr txBox="1">
            <a:spLocks noGrp="1"/>
          </p:cNvSpPr>
          <p:nvPr>
            <p:ph type="body" idx="1"/>
          </p:nvPr>
        </p:nvSpPr>
        <p:spPr>
          <a:xfrm>
            <a:off x="720000" y="1260038"/>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lt2"/>
              </a:buClr>
              <a:buSzPts val="1800"/>
              <a:buFont typeface="Nunito SemiBold"/>
              <a:buChar char="●"/>
              <a:defRPr sz="1800">
                <a:solidFill>
                  <a:schemeClr val="lt2"/>
                </a:solidFill>
                <a:latin typeface="Nunito SemiBold"/>
                <a:ea typeface="Nunito SemiBold"/>
                <a:cs typeface="Nunito SemiBold"/>
                <a:sym typeface="Nunito SemiBold"/>
              </a:defRPr>
            </a:lvl1pPr>
            <a:lvl2pPr marL="914400" lvl="1" indent="-330200" rtl="0">
              <a:lnSpc>
                <a:spcPct val="100000"/>
              </a:lnSpc>
              <a:spcBef>
                <a:spcPts val="0"/>
              </a:spcBef>
              <a:spcAft>
                <a:spcPts val="0"/>
              </a:spcAft>
              <a:buClr>
                <a:schemeClr val="lt2"/>
              </a:buClr>
              <a:buSzPts val="1600"/>
              <a:buFont typeface="Nunito SemiBold"/>
              <a:buChar char="○"/>
              <a:defRPr sz="1600">
                <a:solidFill>
                  <a:schemeClr val="lt2"/>
                </a:solidFill>
                <a:latin typeface="Nunito SemiBold"/>
                <a:ea typeface="Nunito SemiBold"/>
                <a:cs typeface="Nunito SemiBold"/>
                <a:sym typeface="Nunito SemiBold"/>
              </a:defRPr>
            </a:lvl2pPr>
            <a:lvl3pPr marL="1371600" lvl="2" indent="-3175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3pPr>
            <a:lvl4pPr marL="1828800" lvl="3" indent="-3175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4pPr>
            <a:lvl5pPr marL="2286000" lvl="4" indent="-3175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5pPr>
            <a:lvl6pPr marL="2743200" lvl="5" indent="-3175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6pPr>
            <a:lvl7pPr marL="3200400" lvl="6" indent="-3175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7pPr>
            <a:lvl8pPr marL="3657600" lvl="7" indent="-3175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8pPr>
            <a:lvl9pPr marL="4114800" lvl="8" indent="-317500" rtl="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9pPr>
          </a:lstStyle>
          <a:p>
            <a:endParaRPr/>
          </a:p>
        </p:txBody>
      </p:sp>
      <p:sp>
        <p:nvSpPr>
          <p:cNvPr id="53" name="Google Shape;53;p13"/>
          <p:cNvSpPr/>
          <p:nvPr/>
        </p:nvSpPr>
        <p:spPr>
          <a:xfrm>
            <a:off x="89025" y="3986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a:off x="8318625" y="100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5651625" y="100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13"/>
          <p:cNvGrpSpPr/>
          <p:nvPr/>
        </p:nvGrpSpPr>
        <p:grpSpPr>
          <a:xfrm>
            <a:off x="179675" y="108775"/>
            <a:ext cx="8920450" cy="4887725"/>
            <a:chOff x="179675" y="108775"/>
            <a:chExt cx="8920450" cy="4887725"/>
          </a:xfrm>
        </p:grpSpPr>
        <p:sp>
          <p:nvSpPr>
            <p:cNvPr id="57" name="Google Shape;57;p13"/>
            <p:cNvSpPr/>
            <p:nvPr/>
          </p:nvSpPr>
          <p:spPr>
            <a:xfrm>
              <a:off x="2375025" y="176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a:off x="812325" y="377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a:off x="7632825" y="1471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2146425" y="4748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a:off x="2984625" y="7860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6261225" y="6336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3289425" y="1700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4441475" y="4448025"/>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1046050" y="30617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5990950" y="240065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6489825" y="3148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7785225" y="33006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a:off x="7937625" y="4672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6642225" y="4519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5346825" y="3224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9080625" y="2005200"/>
              <a:ext cx="19500" cy="1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p:nvPr/>
          </p:nvSpPr>
          <p:spPr>
            <a:xfrm>
              <a:off x="393825" y="1090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4889625" y="1243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8623425" y="7860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a:off x="8242425" y="6336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3"/>
            <p:cNvSpPr/>
            <p:nvPr/>
          </p:nvSpPr>
          <p:spPr>
            <a:xfrm>
              <a:off x="8775825" y="3910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p:nvPr/>
          </p:nvSpPr>
          <p:spPr>
            <a:xfrm>
              <a:off x="8013825" y="2462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8394825" y="2614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a:off x="8318625" y="49770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p:nvPr/>
          </p:nvSpPr>
          <p:spPr>
            <a:xfrm>
              <a:off x="6108825" y="26910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p:nvPr/>
          </p:nvSpPr>
          <p:spPr>
            <a:xfrm>
              <a:off x="5956425" y="1764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p:nvPr/>
          </p:nvSpPr>
          <p:spPr>
            <a:xfrm>
              <a:off x="3594225" y="328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3746625" y="2526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a:off x="3899025" y="3757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p:nvPr/>
          </p:nvSpPr>
          <p:spPr>
            <a:xfrm>
              <a:off x="3441825" y="3910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a:off x="3746625" y="41388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3"/>
            <p:cNvSpPr/>
            <p:nvPr/>
          </p:nvSpPr>
          <p:spPr>
            <a:xfrm>
              <a:off x="1536825" y="4672200"/>
              <a:ext cx="19500" cy="19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1326350" y="48317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1478750" y="4883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8336750" y="10979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7879550" y="42983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4298150" y="2240925"/>
              <a:ext cx="68700" cy="68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179675" y="28519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789275" y="39949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4218275" y="39949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5361275" y="49093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a:off x="1475075" y="15565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3227675" y="18613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p:nvPr/>
          </p:nvSpPr>
          <p:spPr>
            <a:xfrm>
              <a:off x="2389475" y="33091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a:off x="8485475" y="29281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a:off x="5437475" y="11755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a:off x="2846675" y="46807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a:off x="6428075" y="26233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3"/>
            <p:cNvSpPr/>
            <p:nvPr/>
          </p:nvSpPr>
          <p:spPr>
            <a:xfrm>
              <a:off x="3151475" y="10231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3"/>
            <p:cNvSpPr/>
            <p:nvPr/>
          </p:nvSpPr>
          <p:spPr>
            <a:xfrm>
              <a:off x="8942675" y="46045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a:off x="9018875" y="23185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a:off x="6732875" y="16327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7342475" y="3373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a:off x="3913475" y="108775"/>
              <a:ext cx="40800" cy="4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2"/>
        <p:cNvGrpSpPr/>
        <p:nvPr/>
      </p:nvGrpSpPr>
      <p:grpSpPr>
        <a:xfrm>
          <a:off x="0" y="0"/>
          <a:ext cx="0" cy="0"/>
          <a:chOff x="0" y="0"/>
          <a:chExt cx="0" cy="0"/>
        </a:xfrm>
      </p:grpSpPr>
      <p:sp>
        <p:nvSpPr>
          <p:cNvPr id="363" name="Google Shape;363;p36"/>
          <p:cNvSpPr txBox="1"/>
          <p:nvPr/>
        </p:nvSpPr>
        <p:spPr>
          <a:xfrm>
            <a:off x="165700" y="277275"/>
            <a:ext cx="8837700" cy="152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lt1"/>
                </a:solidFill>
                <a:latin typeface="Comfortaa"/>
                <a:ea typeface="Comfortaa"/>
                <a:cs typeface="Comfortaa"/>
                <a:sym typeface="Comfortaa"/>
              </a:rPr>
              <a:t>A Nearby Potentially Young and Low Mass Y Dwarf</a:t>
            </a:r>
            <a:endParaRPr sz="4800" b="1">
              <a:solidFill>
                <a:schemeClr val="lt1"/>
              </a:solidFill>
              <a:latin typeface="Comfortaa"/>
              <a:ea typeface="Comfortaa"/>
              <a:cs typeface="Comfortaa"/>
              <a:sym typeface="Comfortaa"/>
            </a:endParaRPr>
          </a:p>
        </p:txBody>
      </p:sp>
      <p:sp>
        <p:nvSpPr>
          <p:cNvPr id="364" name="Google Shape;364;p36"/>
          <p:cNvSpPr txBox="1"/>
          <p:nvPr/>
        </p:nvSpPr>
        <p:spPr>
          <a:xfrm>
            <a:off x="868350" y="2436760"/>
            <a:ext cx="7407300" cy="110013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lt1"/>
                </a:solidFill>
                <a:latin typeface="Comfortaa Medium"/>
                <a:ea typeface="Comfortaa Medium"/>
                <a:cs typeface="Comfortaa Medium"/>
                <a:sym typeface="Comfortaa Medium"/>
              </a:rPr>
              <a:t>Undergraduate Research Presentation of A Recently Discovered Y-class Brown Dwarf, CWISE J1055.12+544328.3, that has been approved for JWST Observation</a:t>
            </a:r>
            <a:endParaRPr sz="1800" dirty="0">
              <a:solidFill>
                <a:schemeClr val="lt1"/>
              </a:solidFill>
              <a:latin typeface="Comfortaa Medium"/>
              <a:ea typeface="Comfortaa Medium"/>
              <a:cs typeface="Comfortaa Medium"/>
              <a:sym typeface="Comfortaa Medium"/>
            </a:endParaRPr>
          </a:p>
        </p:txBody>
      </p:sp>
      <p:sp>
        <p:nvSpPr>
          <p:cNvPr id="365" name="Google Shape;365;p36"/>
          <p:cNvSpPr txBox="1"/>
          <p:nvPr/>
        </p:nvSpPr>
        <p:spPr>
          <a:xfrm>
            <a:off x="6732775" y="4543300"/>
            <a:ext cx="233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Image credit: IPAC/Caltech</a:t>
            </a:r>
            <a:endParaRPr>
              <a:solidFill>
                <a:schemeClr val="lt1"/>
              </a:solidFill>
            </a:endParaRPr>
          </a:p>
        </p:txBody>
      </p:sp>
      <p:sp>
        <p:nvSpPr>
          <p:cNvPr id="366" name="Google Shape;366;p36"/>
          <p:cNvSpPr txBox="1"/>
          <p:nvPr/>
        </p:nvSpPr>
        <p:spPr>
          <a:xfrm>
            <a:off x="911650" y="4023075"/>
            <a:ext cx="7345800" cy="61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chemeClr val="lt1"/>
                </a:solidFill>
                <a:latin typeface="Comfortaa Medium"/>
                <a:ea typeface="Comfortaa Medium"/>
                <a:cs typeface="Comfortaa Medium"/>
                <a:sym typeface="Comfortaa Medium"/>
              </a:rPr>
              <a:t>By </a:t>
            </a:r>
            <a:r>
              <a:rPr lang="en" sz="2400" b="1">
                <a:solidFill>
                  <a:schemeClr val="lt1"/>
                </a:solidFill>
                <a:latin typeface="Comfortaa"/>
                <a:ea typeface="Comfortaa"/>
                <a:cs typeface="Comfortaa"/>
                <a:sym typeface="Comfortaa"/>
              </a:rPr>
              <a:t>Grady Robbins and the Backyard Worlds Team</a:t>
            </a:r>
            <a:endParaRPr sz="2400">
              <a:solidFill>
                <a:schemeClr val="lt1"/>
              </a:solidFill>
              <a:latin typeface="Comfortaa Medium"/>
              <a:ea typeface="Comfortaa Medium"/>
              <a:cs typeface="Comfortaa Medium"/>
              <a:sym typeface="Comfortaa Medium"/>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6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64"/>
                                        </p:tgtEl>
                                        <p:attrNameLst>
                                          <p:attrName>style.visibility</p:attrName>
                                        </p:attrNameLst>
                                      </p:cBhvr>
                                      <p:to>
                                        <p:strVal val="hidden"/>
                                      </p:to>
                                    </p:set>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3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6"/>
        <p:cNvGrpSpPr/>
        <p:nvPr/>
      </p:nvGrpSpPr>
      <p:grpSpPr>
        <a:xfrm>
          <a:off x="0" y="0"/>
          <a:ext cx="0" cy="0"/>
          <a:chOff x="0" y="0"/>
          <a:chExt cx="0" cy="0"/>
        </a:xfrm>
      </p:grpSpPr>
      <p:sp>
        <p:nvSpPr>
          <p:cNvPr id="457" name="Google Shape;457;p45"/>
          <p:cNvSpPr txBox="1"/>
          <p:nvPr/>
        </p:nvSpPr>
        <p:spPr>
          <a:xfrm>
            <a:off x="689850" y="143075"/>
            <a:ext cx="77643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chemeClr val="lt1"/>
                </a:solidFill>
                <a:latin typeface="Comfortaa"/>
                <a:ea typeface="Comfortaa"/>
                <a:cs typeface="Comfortaa"/>
                <a:sym typeface="Comfortaa"/>
              </a:rPr>
              <a:t>What Spectral Type is W1055?</a:t>
            </a:r>
            <a:endParaRPr sz="3900" b="1">
              <a:solidFill>
                <a:schemeClr val="lt1"/>
              </a:solidFill>
              <a:latin typeface="Comfortaa"/>
              <a:ea typeface="Comfortaa"/>
              <a:cs typeface="Comfortaa"/>
              <a:sym typeface="Comfortaa"/>
            </a:endParaRPr>
          </a:p>
        </p:txBody>
      </p:sp>
      <p:pic>
        <p:nvPicPr>
          <p:cNvPr id="458" name="Google Shape;458;p45"/>
          <p:cNvPicPr preferRelativeResize="0"/>
          <p:nvPr/>
        </p:nvPicPr>
        <p:blipFill>
          <a:blip r:embed="rId4">
            <a:alphaModFix/>
          </a:blip>
          <a:stretch>
            <a:fillRect/>
          </a:stretch>
        </p:blipFill>
        <p:spPr>
          <a:xfrm>
            <a:off x="631963" y="907200"/>
            <a:ext cx="7880074" cy="4236301"/>
          </a:xfrm>
          <a:prstGeom prst="rect">
            <a:avLst/>
          </a:prstGeom>
          <a:noFill/>
          <a:ln>
            <a:noFill/>
          </a:ln>
        </p:spPr>
      </p:pic>
      <p:pic>
        <p:nvPicPr>
          <p:cNvPr id="459" name="Google Shape;459;p45"/>
          <p:cNvPicPr preferRelativeResize="0"/>
          <p:nvPr/>
        </p:nvPicPr>
        <p:blipFill>
          <a:blip r:embed="rId4">
            <a:alphaModFix/>
          </a:blip>
          <a:stretch>
            <a:fillRect/>
          </a:stretch>
        </p:blipFill>
        <p:spPr>
          <a:xfrm>
            <a:off x="0" y="227690"/>
            <a:ext cx="9144003" cy="4915811"/>
          </a:xfrm>
          <a:prstGeom prst="rect">
            <a:avLst/>
          </a:prstGeom>
          <a:noFill/>
          <a:ln>
            <a:noFill/>
          </a:ln>
        </p:spPr>
      </p:pic>
      <p:cxnSp>
        <p:nvCxnSpPr>
          <p:cNvPr id="460" name="Google Shape;460;p45"/>
          <p:cNvCxnSpPr/>
          <p:nvPr/>
        </p:nvCxnSpPr>
        <p:spPr>
          <a:xfrm rot="10800000">
            <a:off x="2558100" y="3480525"/>
            <a:ext cx="593400" cy="0"/>
          </a:xfrm>
          <a:prstGeom prst="straightConnector1">
            <a:avLst/>
          </a:prstGeom>
          <a:noFill/>
          <a:ln w="28575" cap="flat" cmpd="sng">
            <a:solidFill>
              <a:schemeClr val="dk2"/>
            </a:solidFill>
            <a:prstDash val="solid"/>
            <a:round/>
            <a:headEnd type="none" w="med" len="med"/>
            <a:tailEnd type="triangle" w="med" len="med"/>
          </a:ln>
        </p:spPr>
      </p:cxnSp>
      <p:sp>
        <p:nvSpPr>
          <p:cNvPr id="461" name="Google Shape;461;p45"/>
          <p:cNvSpPr txBox="1"/>
          <p:nvPr/>
        </p:nvSpPr>
        <p:spPr>
          <a:xfrm>
            <a:off x="2498725" y="3218125"/>
            <a:ext cx="1268400" cy="18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Y0 Fits Best!</a:t>
            </a:r>
            <a:endParaRPr>
              <a:solidFill>
                <a:schemeClr val="dk2"/>
              </a:solidFill>
            </a:endParaRPr>
          </a:p>
        </p:txBody>
      </p:sp>
      <p:sp>
        <p:nvSpPr>
          <p:cNvPr id="462" name="Google Shape;462;p45"/>
          <p:cNvSpPr txBox="1"/>
          <p:nvPr/>
        </p:nvSpPr>
        <p:spPr>
          <a:xfrm>
            <a:off x="4257025" y="706800"/>
            <a:ext cx="4659900" cy="4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2"/>
                </a:solidFill>
              </a:rPr>
              <a:t>We assign W1055 a tentative spectral type of Y0</a:t>
            </a:r>
            <a:endParaRPr sz="1600">
              <a:solidFill>
                <a:schemeClr val="dk2"/>
              </a:solidFill>
            </a:endParaRPr>
          </a:p>
        </p:txBody>
      </p:sp>
      <p:cxnSp>
        <p:nvCxnSpPr>
          <p:cNvPr id="463" name="Google Shape;463;p45"/>
          <p:cNvCxnSpPr/>
          <p:nvPr/>
        </p:nvCxnSpPr>
        <p:spPr>
          <a:xfrm>
            <a:off x="7024650" y="517200"/>
            <a:ext cx="325200" cy="0"/>
          </a:xfrm>
          <a:prstGeom prst="straightConnector1">
            <a:avLst/>
          </a:prstGeom>
          <a:noFill/>
          <a:ln w="19050" cap="flat" cmpd="sng">
            <a:solidFill>
              <a:schemeClr val="dk1"/>
            </a:solidFill>
            <a:prstDash val="solid"/>
            <a:round/>
            <a:headEnd type="none" w="med" len="med"/>
            <a:tailEnd type="none" w="med" len="med"/>
          </a:ln>
        </p:spPr>
      </p:cxnSp>
      <p:sp>
        <p:nvSpPr>
          <p:cNvPr id="464" name="Google Shape;464;p45"/>
          <p:cNvSpPr txBox="1"/>
          <p:nvPr/>
        </p:nvSpPr>
        <p:spPr>
          <a:xfrm>
            <a:off x="7306350" y="424050"/>
            <a:ext cx="1147800" cy="18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W1055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anim calcmode="lin" valueType="num">
                                      <p:cBhvr additive="base">
                                        <p:cTn id="7" dur="300"/>
                                        <p:tgtEl>
                                          <p:spTgt spid="459"/>
                                        </p:tgtEl>
                                        <p:attrNameLst>
                                          <p:attrName>ppt_w</p:attrName>
                                        </p:attrNameLst>
                                      </p:cBhvr>
                                      <p:tavLst>
                                        <p:tav tm="0">
                                          <p:val>
                                            <p:strVal val="0"/>
                                          </p:val>
                                        </p:tav>
                                        <p:tav tm="100000">
                                          <p:val>
                                            <p:strVal val="#ppt_w"/>
                                          </p:val>
                                        </p:tav>
                                      </p:tavLst>
                                    </p:anim>
                                    <p:anim calcmode="lin" valueType="num">
                                      <p:cBhvr additive="base">
                                        <p:cTn id="8" dur="300"/>
                                        <p:tgtEl>
                                          <p:spTgt spid="459"/>
                                        </p:tgtEl>
                                        <p:attrNameLst>
                                          <p:attrName>ppt_h</p:attrName>
                                        </p:attrNameLst>
                                      </p:cBhvr>
                                      <p:tavLst>
                                        <p:tav tm="0">
                                          <p:val>
                                            <p:strVal val="0"/>
                                          </p:val>
                                        </p:tav>
                                        <p:tav tm="100000">
                                          <p:val>
                                            <p:strVal val="#ppt_h"/>
                                          </p:val>
                                        </p:tav>
                                      </p:tavLst>
                                    </p:anim>
                                  </p:childTnLst>
                                </p:cTn>
                              </p:par>
                            </p:childTnLst>
                          </p:cTn>
                        </p:par>
                        <p:par>
                          <p:cTn id="9" fill="hold">
                            <p:stCondLst>
                              <p:cond delay="300"/>
                            </p:stCondLst>
                            <p:childTnLst>
                              <p:par>
                                <p:cTn id="10" presetID="1" presetClass="entr" presetSubtype="0" fill="hold" nodeType="afterEffect">
                                  <p:stCondLst>
                                    <p:cond delay="0"/>
                                  </p:stCondLst>
                                  <p:childTnLst>
                                    <p:set>
                                      <p:cBhvr>
                                        <p:cTn id="11" dur="1" fill="hold">
                                          <p:stCondLst>
                                            <p:cond delay="0"/>
                                          </p:stCondLst>
                                        </p:cTn>
                                        <p:tgtEl>
                                          <p:spTgt spid="46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6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6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68"/>
        <p:cNvGrpSpPr/>
        <p:nvPr/>
      </p:nvGrpSpPr>
      <p:grpSpPr>
        <a:xfrm>
          <a:off x="0" y="0"/>
          <a:ext cx="0" cy="0"/>
          <a:chOff x="0" y="0"/>
          <a:chExt cx="0" cy="0"/>
        </a:xfrm>
      </p:grpSpPr>
      <p:sp>
        <p:nvSpPr>
          <p:cNvPr id="469" name="Google Shape;469;p46"/>
          <p:cNvSpPr txBox="1"/>
          <p:nvPr/>
        </p:nvSpPr>
        <p:spPr>
          <a:xfrm>
            <a:off x="922525" y="156550"/>
            <a:ext cx="73203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lt1"/>
                </a:solidFill>
                <a:latin typeface="Comfortaa"/>
                <a:ea typeface="Comfortaa"/>
                <a:cs typeface="Comfortaa"/>
                <a:sym typeface="Comfortaa"/>
              </a:rPr>
              <a:t>Molecular Absorption in W1055’s Spectrum</a:t>
            </a:r>
            <a:endParaRPr sz="3000" b="1">
              <a:solidFill>
                <a:schemeClr val="lt1"/>
              </a:solidFill>
              <a:latin typeface="Comfortaa"/>
              <a:ea typeface="Comfortaa"/>
              <a:cs typeface="Comfortaa"/>
              <a:sym typeface="Comfortaa"/>
            </a:endParaRPr>
          </a:p>
        </p:txBody>
      </p:sp>
      <p:pic>
        <p:nvPicPr>
          <p:cNvPr id="470" name="Google Shape;470;p46"/>
          <p:cNvPicPr preferRelativeResize="0"/>
          <p:nvPr/>
        </p:nvPicPr>
        <p:blipFill>
          <a:blip r:embed="rId4">
            <a:alphaModFix/>
          </a:blip>
          <a:stretch>
            <a:fillRect/>
          </a:stretch>
        </p:blipFill>
        <p:spPr>
          <a:xfrm>
            <a:off x="918388" y="1205450"/>
            <a:ext cx="7307233" cy="3839152"/>
          </a:xfrm>
          <a:prstGeom prst="rect">
            <a:avLst/>
          </a:prstGeom>
          <a:noFill/>
          <a:ln>
            <a:noFill/>
          </a:ln>
        </p:spPr>
      </p:pic>
      <p:pic>
        <p:nvPicPr>
          <p:cNvPr id="471" name="Google Shape;471;p46"/>
          <p:cNvPicPr preferRelativeResize="0"/>
          <p:nvPr/>
        </p:nvPicPr>
        <p:blipFill>
          <a:blip r:embed="rId4">
            <a:alphaModFix/>
          </a:blip>
          <a:stretch>
            <a:fillRect/>
          </a:stretch>
        </p:blipFill>
        <p:spPr>
          <a:xfrm>
            <a:off x="0" y="268199"/>
            <a:ext cx="9144003" cy="4875300"/>
          </a:xfrm>
          <a:prstGeom prst="rect">
            <a:avLst/>
          </a:prstGeom>
          <a:noFill/>
          <a:ln>
            <a:noFill/>
          </a:ln>
        </p:spPr>
      </p:pic>
      <p:grpSp>
        <p:nvGrpSpPr>
          <p:cNvPr id="472" name="Google Shape;472;p46"/>
          <p:cNvGrpSpPr/>
          <p:nvPr/>
        </p:nvGrpSpPr>
        <p:grpSpPr>
          <a:xfrm>
            <a:off x="1403400" y="1448675"/>
            <a:ext cx="7477491" cy="224700"/>
            <a:chOff x="1403400" y="1448675"/>
            <a:chExt cx="7477491" cy="224700"/>
          </a:xfrm>
        </p:grpSpPr>
        <p:grpSp>
          <p:nvGrpSpPr>
            <p:cNvPr id="473" name="Google Shape;473;p46"/>
            <p:cNvGrpSpPr/>
            <p:nvPr/>
          </p:nvGrpSpPr>
          <p:grpSpPr>
            <a:xfrm>
              <a:off x="1403400" y="1448675"/>
              <a:ext cx="856500" cy="224700"/>
              <a:chOff x="1403400" y="1448675"/>
              <a:chExt cx="856500" cy="224700"/>
            </a:xfrm>
          </p:grpSpPr>
          <p:cxnSp>
            <p:nvCxnSpPr>
              <p:cNvPr id="474" name="Google Shape;474;p46"/>
              <p:cNvCxnSpPr/>
              <p:nvPr/>
            </p:nvCxnSpPr>
            <p:spPr>
              <a:xfrm>
                <a:off x="1403400" y="1673375"/>
                <a:ext cx="856500" cy="0"/>
              </a:xfrm>
              <a:prstGeom prst="straightConnector1">
                <a:avLst/>
              </a:prstGeom>
              <a:noFill/>
              <a:ln w="28575" cap="flat" cmpd="sng">
                <a:solidFill>
                  <a:schemeClr val="dk1"/>
                </a:solidFill>
                <a:prstDash val="solid"/>
                <a:round/>
                <a:headEnd type="none" w="med" len="med"/>
                <a:tailEnd type="none" w="med" len="med"/>
              </a:ln>
            </p:spPr>
          </p:cxnSp>
          <p:sp>
            <p:nvSpPr>
              <p:cNvPr id="475" name="Google Shape;475;p46"/>
              <p:cNvSpPr txBox="1"/>
              <p:nvPr/>
            </p:nvSpPr>
            <p:spPr>
              <a:xfrm>
                <a:off x="1540500"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CH4</a:t>
                </a:r>
                <a:endParaRPr/>
              </a:p>
            </p:txBody>
          </p:sp>
        </p:grpSp>
        <p:grpSp>
          <p:nvGrpSpPr>
            <p:cNvPr id="476" name="Google Shape;476;p46"/>
            <p:cNvGrpSpPr/>
            <p:nvPr/>
          </p:nvGrpSpPr>
          <p:grpSpPr>
            <a:xfrm>
              <a:off x="2554625" y="1448675"/>
              <a:ext cx="1192091" cy="224700"/>
              <a:chOff x="1348380" y="1448675"/>
              <a:chExt cx="1197600" cy="224700"/>
            </a:xfrm>
          </p:grpSpPr>
          <p:cxnSp>
            <p:nvCxnSpPr>
              <p:cNvPr id="477" name="Google Shape;477;p46"/>
              <p:cNvCxnSpPr/>
              <p:nvPr/>
            </p:nvCxnSpPr>
            <p:spPr>
              <a:xfrm>
                <a:off x="1348380" y="1673375"/>
                <a:ext cx="1197600" cy="0"/>
              </a:xfrm>
              <a:prstGeom prst="straightConnector1">
                <a:avLst/>
              </a:prstGeom>
              <a:noFill/>
              <a:ln w="28575" cap="flat" cmpd="sng">
                <a:solidFill>
                  <a:schemeClr val="dk1"/>
                </a:solidFill>
                <a:prstDash val="solid"/>
                <a:round/>
                <a:headEnd type="none" w="med" len="med"/>
                <a:tailEnd type="none" w="med" len="med"/>
              </a:ln>
            </p:spPr>
          </p:cxnSp>
          <p:sp>
            <p:nvSpPr>
              <p:cNvPr id="478" name="Google Shape;478;p46"/>
              <p:cNvSpPr txBox="1"/>
              <p:nvPr/>
            </p:nvSpPr>
            <p:spPr>
              <a:xfrm>
                <a:off x="1656044"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CH4</a:t>
                </a:r>
                <a:endParaRPr/>
              </a:p>
            </p:txBody>
          </p:sp>
        </p:grpSp>
        <p:grpSp>
          <p:nvGrpSpPr>
            <p:cNvPr id="479" name="Google Shape;479;p46"/>
            <p:cNvGrpSpPr/>
            <p:nvPr/>
          </p:nvGrpSpPr>
          <p:grpSpPr>
            <a:xfrm>
              <a:off x="4221450" y="1448675"/>
              <a:ext cx="1238676" cy="224700"/>
              <a:chOff x="1348380" y="1448675"/>
              <a:chExt cx="1244400" cy="224700"/>
            </a:xfrm>
          </p:grpSpPr>
          <p:cxnSp>
            <p:nvCxnSpPr>
              <p:cNvPr id="480" name="Google Shape;480;p46"/>
              <p:cNvCxnSpPr/>
              <p:nvPr/>
            </p:nvCxnSpPr>
            <p:spPr>
              <a:xfrm>
                <a:off x="1348380" y="1673375"/>
                <a:ext cx="1244400" cy="0"/>
              </a:xfrm>
              <a:prstGeom prst="straightConnector1">
                <a:avLst/>
              </a:prstGeom>
              <a:noFill/>
              <a:ln w="28575" cap="flat" cmpd="sng">
                <a:solidFill>
                  <a:schemeClr val="dk1"/>
                </a:solidFill>
                <a:prstDash val="solid"/>
                <a:round/>
                <a:headEnd type="none" w="med" len="med"/>
                <a:tailEnd type="none" w="med" len="med"/>
              </a:ln>
            </p:spPr>
          </p:cxnSp>
          <p:sp>
            <p:nvSpPr>
              <p:cNvPr id="481" name="Google Shape;481;p46"/>
              <p:cNvSpPr txBox="1"/>
              <p:nvPr/>
            </p:nvSpPr>
            <p:spPr>
              <a:xfrm>
                <a:off x="1679427"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CH4</a:t>
                </a:r>
                <a:endParaRPr/>
              </a:p>
            </p:txBody>
          </p:sp>
        </p:grpSp>
        <p:grpSp>
          <p:nvGrpSpPr>
            <p:cNvPr id="482" name="Google Shape;482;p46"/>
            <p:cNvGrpSpPr/>
            <p:nvPr/>
          </p:nvGrpSpPr>
          <p:grpSpPr>
            <a:xfrm>
              <a:off x="7688800" y="1448675"/>
              <a:ext cx="1192091" cy="224700"/>
              <a:chOff x="1348380" y="1448675"/>
              <a:chExt cx="1197600" cy="224700"/>
            </a:xfrm>
          </p:grpSpPr>
          <p:cxnSp>
            <p:nvCxnSpPr>
              <p:cNvPr id="483" name="Google Shape;483;p46"/>
              <p:cNvCxnSpPr/>
              <p:nvPr/>
            </p:nvCxnSpPr>
            <p:spPr>
              <a:xfrm>
                <a:off x="1348380" y="1673375"/>
                <a:ext cx="1197600" cy="0"/>
              </a:xfrm>
              <a:prstGeom prst="straightConnector1">
                <a:avLst/>
              </a:prstGeom>
              <a:noFill/>
              <a:ln w="28575" cap="flat" cmpd="sng">
                <a:solidFill>
                  <a:schemeClr val="dk1"/>
                </a:solidFill>
                <a:prstDash val="solid"/>
                <a:round/>
                <a:headEnd type="none" w="med" len="med"/>
                <a:tailEnd type="none" w="med" len="med"/>
              </a:ln>
            </p:spPr>
          </p:cxnSp>
          <p:sp>
            <p:nvSpPr>
              <p:cNvPr id="484" name="Google Shape;484;p46"/>
              <p:cNvSpPr txBox="1"/>
              <p:nvPr/>
            </p:nvSpPr>
            <p:spPr>
              <a:xfrm>
                <a:off x="1656044"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CH4</a:t>
                </a:r>
                <a:endParaRPr/>
              </a:p>
            </p:txBody>
          </p:sp>
        </p:grpSp>
      </p:grpSp>
      <p:grpSp>
        <p:nvGrpSpPr>
          <p:cNvPr id="485" name="Google Shape;485;p46"/>
          <p:cNvGrpSpPr/>
          <p:nvPr/>
        </p:nvGrpSpPr>
        <p:grpSpPr>
          <a:xfrm>
            <a:off x="1233413" y="920893"/>
            <a:ext cx="5906789" cy="284560"/>
            <a:chOff x="1233413" y="920893"/>
            <a:chExt cx="5906789" cy="284560"/>
          </a:xfrm>
        </p:grpSpPr>
        <p:grpSp>
          <p:nvGrpSpPr>
            <p:cNvPr id="486" name="Google Shape;486;p46"/>
            <p:cNvGrpSpPr/>
            <p:nvPr/>
          </p:nvGrpSpPr>
          <p:grpSpPr>
            <a:xfrm>
              <a:off x="1233413" y="920893"/>
              <a:ext cx="945510" cy="284560"/>
              <a:chOff x="1403400" y="1448675"/>
              <a:chExt cx="745200" cy="224700"/>
            </a:xfrm>
          </p:grpSpPr>
          <p:cxnSp>
            <p:nvCxnSpPr>
              <p:cNvPr id="487" name="Google Shape;487;p46"/>
              <p:cNvCxnSpPr/>
              <p:nvPr/>
            </p:nvCxnSpPr>
            <p:spPr>
              <a:xfrm>
                <a:off x="1403400" y="1673375"/>
                <a:ext cx="745200" cy="0"/>
              </a:xfrm>
              <a:prstGeom prst="straightConnector1">
                <a:avLst/>
              </a:prstGeom>
              <a:noFill/>
              <a:ln w="28575" cap="flat" cmpd="sng">
                <a:solidFill>
                  <a:srgbClr val="1155CC"/>
                </a:solidFill>
                <a:prstDash val="solid"/>
                <a:round/>
                <a:headEnd type="none" w="med" len="med"/>
                <a:tailEnd type="none" w="med" len="med"/>
              </a:ln>
            </p:spPr>
          </p:cxnSp>
          <p:sp>
            <p:nvSpPr>
              <p:cNvPr id="488" name="Google Shape;488;p46"/>
              <p:cNvSpPr txBox="1"/>
              <p:nvPr/>
            </p:nvSpPr>
            <p:spPr>
              <a:xfrm>
                <a:off x="1484857"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155CC"/>
                    </a:solidFill>
                  </a:rPr>
                  <a:t>H2O</a:t>
                </a:r>
                <a:endParaRPr>
                  <a:solidFill>
                    <a:srgbClr val="1155CC"/>
                  </a:solidFill>
                </a:endParaRPr>
              </a:p>
            </p:txBody>
          </p:sp>
        </p:grpSp>
        <p:grpSp>
          <p:nvGrpSpPr>
            <p:cNvPr id="489" name="Google Shape;489;p46"/>
            <p:cNvGrpSpPr/>
            <p:nvPr/>
          </p:nvGrpSpPr>
          <p:grpSpPr>
            <a:xfrm>
              <a:off x="2735763" y="920893"/>
              <a:ext cx="1060463" cy="284560"/>
              <a:chOff x="1403400" y="1448675"/>
              <a:chExt cx="835800" cy="224700"/>
            </a:xfrm>
          </p:grpSpPr>
          <p:cxnSp>
            <p:nvCxnSpPr>
              <p:cNvPr id="490" name="Google Shape;490;p46"/>
              <p:cNvCxnSpPr/>
              <p:nvPr/>
            </p:nvCxnSpPr>
            <p:spPr>
              <a:xfrm>
                <a:off x="1403400" y="1673375"/>
                <a:ext cx="835800" cy="0"/>
              </a:xfrm>
              <a:prstGeom prst="straightConnector1">
                <a:avLst/>
              </a:prstGeom>
              <a:noFill/>
              <a:ln w="28575" cap="flat" cmpd="sng">
                <a:solidFill>
                  <a:srgbClr val="1155CC"/>
                </a:solidFill>
                <a:prstDash val="solid"/>
                <a:round/>
                <a:headEnd type="none" w="med" len="med"/>
                <a:tailEnd type="none" w="med" len="med"/>
              </a:ln>
            </p:spPr>
          </p:cxnSp>
          <p:sp>
            <p:nvSpPr>
              <p:cNvPr id="491" name="Google Shape;491;p46"/>
              <p:cNvSpPr txBox="1"/>
              <p:nvPr/>
            </p:nvSpPr>
            <p:spPr>
              <a:xfrm>
                <a:off x="1530156"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155CC"/>
                    </a:solidFill>
                  </a:rPr>
                  <a:t>H2O</a:t>
                </a:r>
                <a:endParaRPr>
                  <a:solidFill>
                    <a:srgbClr val="1155CC"/>
                  </a:solidFill>
                </a:endParaRPr>
              </a:p>
            </p:txBody>
          </p:sp>
        </p:grpSp>
        <p:grpSp>
          <p:nvGrpSpPr>
            <p:cNvPr id="492" name="Google Shape;492;p46"/>
            <p:cNvGrpSpPr/>
            <p:nvPr/>
          </p:nvGrpSpPr>
          <p:grpSpPr>
            <a:xfrm>
              <a:off x="4847988" y="920893"/>
              <a:ext cx="2292214" cy="284560"/>
              <a:chOff x="1403400" y="1448675"/>
              <a:chExt cx="1806600" cy="224700"/>
            </a:xfrm>
          </p:grpSpPr>
          <p:cxnSp>
            <p:nvCxnSpPr>
              <p:cNvPr id="493" name="Google Shape;493;p46"/>
              <p:cNvCxnSpPr/>
              <p:nvPr/>
            </p:nvCxnSpPr>
            <p:spPr>
              <a:xfrm>
                <a:off x="1403400" y="1673375"/>
                <a:ext cx="1806600" cy="0"/>
              </a:xfrm>
              <a:prstGeom prst="straightConnector1">
                <a:avLst/>
              </a:prstGeom>
              <a:noFill/>
              <a:ln w="28575" cap="flat" cmpd="sng">
                <a:solidFill>
                  <a:srgbClr val="1155CC"/>
                </a:solidFill>
                <a:prstDash val="solid"/>
                <a:round/>
                <a:headEnd type="none" w="med" len="med"/>
                <a:tailEnd type="none" w="med" len="med"/>
              </a:ln>
            </p:spPr>
          </p:cxnSp>
          <p:sp>
            <p:nvSpPr>
              <p:cNvPr id="494" name="Google Shape;494;p46"/>
              <p:cNvSpPr txBox="1"/>
              <p:nvPr/>
            </p:nvSpPr>
            <p:spPr>
              <a:xfrm>
                <a:off x="2015555"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155CC"/>
                    </a:solidFill>
                  </a:rPr>
                  <a:t>H2O</a:t>
                </a:r>
                <a:endParaRPr>
                  <a:solidFill>
                    <a:srgbClr val="1155CC"/>
                  </a:solidFill>
                </a:endParaRPr>
              </a:p>
            </p:txBody>
          </p:sp>
        </p:grpSp>
      </p:grpSp>
      <p:grpSp>
        <p:nvGrpSpPr>
          <p:cNvPr id="495" name="Google Shape;495;p46"/>
          <p:cNvGrpSpPr/>
          <p:nvPr/>
        </p:nvGrpSpPr>
        <p:grpSpPr>
          <a:xfrm>
            <a:off x="3270025" y="452975"/>
            <a:ext cx="944400" cy="237425"/>
            <a:chOff x="1315425" y="1435950"/>
            <a:chExt cx="944400" cy="237425"/>
          </a:xfrm>
        </p:grpSpPr>
        <p:cxnSp>
          <p:nvCxnSpPr>
            <p:cNvPr id="496" name="Google Shape;496;p46"/>
            <p:cNvCxnSpPr/>
            <p:nvPr/>
          </p:nvCxnSpPr>
          <p:spPr>
            <a:xfrm>
              <a:off x="1315425" y="1673375"/>
              <a:ext cx="944400" cy="0"/>
            </a:xfrm>
            <a:prstGeom prst="straightConnector1">
              <a:avLst/>
            </a:prstGeom>
            <a:noFill/>
            <a:ln w="28575" cap="flat" cmpd="sng">
              <a:solidFill>
                <a:srgbClr val="38761D"/>
              </a:solidFill>
              <a:prstDash val="solid"/>
              <a:round/>
              <a:headEnd type="none" w="med" len="med"/>
              <a:tailEnd type="none" w="med" len="med"/>
            </a:ln>
          </p:spPr>
        </p:cxnSp>
        <p:sp>
          <p:nvSpPr>
            <p:cNvPr id="497" name="Google Shape;497;p46"/>
            <p:cNvSpPr txBox="1"/>
            <p:nvPr/>
          </p:nvSpPr>
          <p:spPr>
            <a:xfrm>
              <a:off x="1496475" y="1435950"/>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38761D"/>
                  </a:solidFill>
                </a:rPr>
                <a:t>NH3</a:t>
              </a:r>
              <a:endParaRPr>
                <a:solidFill>
                  <a:srgbClr val="38761D"/>
                </a:solidFill>
              </a:endParaRPr>
            </a:p>
          </p:txBody>
        </p:sp>
      </p:grpSp>
      <p:grpSp>
        <p:nvGrpSpPr>
          <p:cNvPr id="498" name="Google Shape;498;p46"/>
          <p:cNvGrpSpPr/>
          <p:nvPr/>
        </p:nvGrpSpPr>
        <p:grpSpPr>
          <a:xfrm>
            <a:off x="1006475" y="3869675"/>
            <a:ext cx="6181325" cy="284700"/>
            <a:chOff x="1006475" y="3869675"/>
            <a:chExt cx="6181325" cy="284700"/>
          </a:xfrm>
        </p:grpSpPr>
        <p:sp>
          <p:nvSpPr>
            <p:cNvPr id="499" name="Google Shape;499;p46"/>
            <p:cNvSpPr txBox="1"/>
            <p:nvPr/>
          </p:nvSpPr>
          <p:spPr>
            <a:xfrm>
              <a:off x="1006475"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Y</a:t>
              </a:r>
              <a:endParaRPr sz="1500" b="1"/>
            </a:p>
          </p:txBody>
        </p:sp>
        <p:sp>
          <p:nvSpPr>
            <p:cNvPr id="500" name="Google Shape;500;p46"/>
            <p:cNvSpPr txBox="1"/>
            <p:nvPr/>
          </p:nvSpPr>
          <p:spPr>
            <a:xfrm>
              <a:off x="2208325"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J</a:t>
              </a:r>
              <a:endParaRPr sz="1500" b="1"/>
            </a:p>
          </p:txBody>
        </p:sp>
        <p:sp>
          <p:nvSpPr>
            <p:cNvPr id="501" name="Google Shape;501;p46"/>
            <p:cNvSpPr txBox="1"/>
            <p:nvPr/>
          </p:nvSpPr>
          <p:spPr>
            <a:xfrm>
              <a:off x="3972150"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H</a:t>
              </a:r>
              <a:endParaRPr sz="1500" b="1"/>
            </a:p>
          </p:txBody>
        </p:sp>
        <p:sp>
          <p:nvSpPr>
            <p:cNvPr id="502" name="Google Shape;502;p46"/>
            <p:cNvSpPr txBox="1"/>
            <p:nvPr/>
          </p:nvSpPr>
          <p:spPr>
            <a:xfrm>
              <a:off x="6910900"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K</a:t>
              </a:r>
              <a:endParaRPr sz="1500" b="1"/>
            </a:p>
            <a:p>
              <a:pPr marL="0" lvl="0" indent="0" algn="l" rtl="0">
                <a:spcBef>
                  <a:spcPts val="0"/>
                </a:spcBef>
                <a:spcAft>
                  <a:spcPts val="0"/>
                </a:spcAft>
                <a:buNone/>
              </a:pPr>
              <a:endParaRPr sz="1500" b="1"/>
            </a:p>
          </p:txBody>
        </p:sp>
      </p:grpSp>
      <p:sp>
        <p:nvSpPr>
          <p:cNvPr id="503" name="Google Shape;503;p46"/>
          <p:cNvSpPr txBox="1"/>
          <p:nvPr/>
        </p:nvSpPr>
        <p:spPr>
          <a:xfrm>
            <a:off x="4899025" y="2409150"/>
            <a:ext cx="3785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Near-infrared spectrum of W1055</a:t>
            </a:r>
            <a:endParaRPr sz="1600">
              <a:latin typeface="Comfortaa"/>
              <a:ea typeface="Comfortaa"/>
              <a:cs typeface="Comfortaa"/>
              <a:sym typeface="Comforta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 calcmode="lin" valueType="num">
                                      <p:cBhvr additive="base">
                                        <p:cTn id="7" dur="100"/>
                                        <p:tgtEl>
                                          <p:spTgt spid="471"/>
                                        </p:tgtEl>
                                        <p:attrNameLst>
                                          <p:attrName>ppt_w</p:attrName>
                                        </p:attrNameLst>
                                      </p:cBhvr>
                                      <p:tavLst>
                                        <p:tav tm="0">
                                          <p:val>
                                            <p:strVal val="0"/>
                                          </p:val>
                                        </p:tav>
                                        <p:tav tm="100000">
                                          <p:val>
                                            <p:strVal val="#ppt_w"/>
                                          </p:val>
                                        </p:tav>
                                      </p:tavLst>
                                    </p:anim>
                                    <p:anim calcmode="lin" valueType="num">
                                      <p:cBhvr additive="base">
                                        <p:cTn id="8" dur="100"/>
                                        <p:tgtEl>
                                          <p:spTgt spid="471"/>
                                        </p:tgtEl>
                                        <p:attrNameLst>
                                          <p:attrName>ppt_h</p:attrName>
                                        </p:attrNameLst>
                                      </p:cBhvr>
                                      <p:tavLst>
                                        <p:tav tm="0">
                                          <p:val>
                                            <p:strVal val="0"/>
                                          </p:val>
                                        </p:tav>
                                        <p:tav tm="100000">
                                          <p:val>
                                            <p:strVal val="#ppt_h"/>
                                          </p:val>
                                        </p:tav>
                                      </p:tavLst>
                                    </p:anim>
                                  </p:childTnLst>
                                </p:cTn>
                              </p:par>
                            </p:childTnLst>
                          </p:cTn>
                        </p:par>
                        <p:par>
                          <p:cTn id="9" fill="hold">
                            <p:stCondLst>
                              <p:cond delay="100"/>
                            </p:stCondLst>
                            <p:childTnLst>
                              <p:par>
                                <p:cTn id="10" presetID="1" presetClass="entr" presetSubtype="0" fill="hold" nodeType="afterEffect">
                                  <p:stCondLst>
                                    <p:cond delay="0"/>
                                  </p:stCondLst>
                                  <p:childTnLst>
                                    <p:set>
                                      <p:cBhvr>
                                        <p:cTn id="11" dur="1" fill="hold">
                                          <p:stCondLst>
                                            <p:cond delay="0"/>
                                          </p:stCondLst>
                                        </p:cTn>
                                        <p:tgtEl>
                                          <p:spTgt spid="498"/>
                                        </p:tgtEl>
                                        <p:attrNameLst>
                                          <p:attrName>style.visibility</p:attrName>
                                        </p:attrNameLst>
                                      </p:cBhvr>
                                      <p:to>
                                        <p:strVal val="visible"/>
                                      </p:to>
                                    </p:set>
                                  </p:childTnLst>
                                </p:cTn>
                              </p:par>
                            </p:childTnLst>
                          </p:cTn>
                        </p:par>
                        <p:par>
                          <p:cTn id="12" fill="hold">
                            <p:stCondLst>
                              <p:cond delay="100"/>
                            </p:stCondLst>
                            <p:childTnLst>
                              <p:par>
                                <p:cTn id="13" presetID="1" presetClass="entr" presetSubtype="0" fill="hold" nodeType="afterEffect">
                                  <p:stCondLst>
                                    <p:cond delay="0"/>
                                  </p:stCondLst>
                                  <p:childTnLst>
                                    <p:set>
                                      <p:cBhvr>
                                        <p:cTn id="14" dur="1" fill="hold">
                                          <p:stCondLst>
                                            <p:cond delay="0"/>
                                          </p:stCondLst>
                                        </p:cTn>
                                        <p:tgtEl>
                                          <p:spTgt spid="5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72"/>
                                        </p:tgtEl>
                                        <p:attrNameLst>
                                          <p:attrName>style.visibility</p:attrName>
                                        </p:attrNameLst>
                                      </p:cBhvr>
                                      <p:to>
                                        <p:strVal val="visible"/>
                                      </p:to>
                                    </p:set>
                                    <p:anim calcmode="lin" valueType="num">
                                      <p:cBhvr additive="base">
                                        <p:cTn id="19" dur="1000"/>
                                        <p:tgtEl>
                                          <p:spTgt spid="47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85"/>
                                        </p:tgtEl>
                                        <p:attrNameLst>
                                          <p:attrName>style.visibility</p:attrName>
                                        </p:attrNameLst>
                                      </p:cBhvr>
                                      <p:to>
                                        <p:strVal val="visible"/>
                                      </p:to>
                                    </p:set>
                                    <p:anim calcmode="lin" valueType="num">
                                      <p:cBhvr additive="base">
                                        <p:cTn id="24" dur="1000"/>
                                        <p:tgtEl>
                                          <p:spTgt spid="48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495"/>
                                        </p:tgtEl>
                                        <p:attrNameLst>
                                          <p:attrName>style.visibility</p:attrName>
                                        </p:attrNameLst>
                                      </p:cBhvr>
                                      <p:to>
                                        <p:strVal val="visible"/>
                                      </p:to>
                                    </p:set>
                                    <p:anim calcmode="lin" valueType="num">
                                      <p:cBhvr additive="base">
                                        <p:cTn id="29" dur="1000"/>
                                        <p:tgtEl>
                                          <p:spTgt spid="4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7"/>
        <p:cNvGrpSpPr/>
        <p:nvPr/>
      </p:nvGrpSpPr>
      <p:grpSpPr>
        <a:xfrm>
          <a:off x="0" y="0"/>
          <a:ext cx="0" cy="0"/>
          <a:chOff x="0" y="0"/>
          <a:chExt cx="0" cy="0"/>
        </a:xfrm>
      </p:grpSpPr>
      <p:pic>
        <p:nvPicPr>
          <p:cNvPr id="508" name="Google Shape;508;p47"/>
          <p:cNvPicPr preferRelativeResize="0"/>
          <p:nvPr/>
        </p:nvPicPr>
        <p:blipFill>
          <a:blip r:embed="rId4">
            <a:alphaModFix/>
          </a:blip>
          <a:stretch>
            <a:fillRect/>
          </a:stretch>
        </p:blipFill>
        <p:spPr>
          <a:xfrm>
            <a:off x="918388" y="1205450"/>
            <a:ext cx="7307233" cy="3839152"/>
          </a:xfrm>
          <a:prstGeom prst="rect">
            <a:avLst/>
          </a:prstGeom>
          <a:noFill/>
          <a:ln>
            <a:noFill/>
          </a:ln>
        </p:spPr>
      </p:pic>
      <p:pic>
        <p:nvPicPr>
          <p:cNvPr id="509" name="Google Shape;509;p47"/>
          <p:cNvPicPr preferRelativeResize="0"/>
          <p:nvPr/>
        </p:nvPicPr>
        <p:blipFill>
          <a:blip r:embed="rId4">
            <a:alphaModFix/>
          </a:blip>
          <a:stretch>
            <a:fillRect/>
          </a:stretch>
        </p:blipFill>
        <p:spPr>
          <a:xfrm>
            <a:off x="0" y="339325"/>
            <a:ext cx="9144003" cy="4804181"/>
          </a:xfrm>
          <a:prstGeom prst="rect">
            <a:avLst/>
          </a:prstGeom>
          <a:noFill/>
          <a:ln>
            <a:noFill/>
          </a:ln>
        </p:spPr>
      </p:pic>
      <p:grpSp>
        <p:nvGrpSpPr>
          <p:cNvPr id="510" name="Google Shape;510;p47"/>
          <p:cNvGrpSpPr/>
          <p:nvPr/>
        </p:nvGrpSpPr>
        <p:grpSpPr>
          <a:xfrm>
            <a:off x="1403400" y="1448675"/>
            <a:ext cx="7477491" cy="224700"/>
            <a:chOff x="1403400" y="1448675"/>
            <a:chExt cx="7477491" cy="224700"/>
          </a:xfrm>
        </p:grpSpPr>
        <p:grpSp>
          <p:nvGrpSpPr>
            <p:cNvPr id="511" name="Google Shape;511;p47"/>
            <p:cNvGrpSpPr/>
            <p:nvPr/>
          </p:nvGrpSpPr>
          <p:grpSpPr>
            <a:xfrm>
              <a:off x="1403400" y="1448675"/>
              <a:ext cx="856500" cy="224700"/>
              <a:chOff x="1403400" y="1448675"/>
              <a:chExt cx="856500" cy="224700"/>
            </a:xfrm>
          </p:grpSpPr>
          <p:cxnSp>
            <p:nvCxnSpPr>
              <p:cNvPr id="512" name="Google Shape;512;p47"/>
              <p:cNvCxnSpPr/>
              <p:nvPr/>
            </p:nvCxnSpPr>
            <p:spPr>
              <a:xfrm>
                <a:off x="1403400" y="1673375"/>
                <a:ext cx="856500" cy="0"/>
              </a:xfrm>
              <a:prstGeom prst="straightConnector1">
                <a:avLst/>
              </a:prstGeom>
              <a:noFill/>
              <a:ln w="28575" cap="flat" cmpd="sng">
                <a:solidFill>
                  <a:schemeClr val="dk1"/>
                </a:solidFill>
                <a:prstDash val="solid"/>
                <a:round/>
                <a:headEnd type="none" w="med" len="med"/>
                <a:tailEnd type="none" w="med" len="med"/>
              </a:ln>
            </p:spPr>
          </p:cxnSp>
          <p:sp>
            <p:nvSpPr>
              <p:cNvPr id="513" name="Google Shape;513;p47"/>
              <p:cNvSpPr txBox="1"/>
              <p:nvPr/>
            </p:nvSpPr>
            <p:spPr>
              <a:xfrm>
                <a:off x="1540500"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CH4</a:t>
                </a:r>
                <a:endParaRPr/>
              </a:p>
            </p:txBody>
          </p:sp>
        </p:grpSp>
        <p:grpSp>
          <p:nvGrpSpPr>
            <p:cNvPr id="514" name="Google Shape;514;p47"/>
            <p:cNvGrpSpPr/>
            <p:nvPr/>
          </p:nvGrpSpPr>
          <p:grpSpPr>
            <a:xfrm>
              <a:off x="2554625" y="1448675"/>
              <a:ext cx="1192091" cy="224700"/>
              <a:chOff x="1348380" y="1448675"/>
              <a:chExt cx="1197600" cy="224700"/>
            </a:xfrm>
          </p:grpSpPr>
          <p:cxnSp>
            <p:nvCxnSpPr>
              <p:cNvPr id="515" name="Google Shape;515;p47"/>
              <p:cNvCxnSpPr/>
              <p:nvPr/>
            </p:nvCxnSpPr>
            <p:spPr>
              <a:xfrm>
                <a:off x="1348380" y="1673375"/>
                <a:ext cx="1197600" cy="0"/>
              </a:xfrm>
              <a:prstGeom prst="straightConnector1">
                <a:avLst/>
              </a:prstGeom>
              <a:noFill/>
              <a:ln w="28575" cap="flat" cmpd="sng">
                <a:solidFill>
                  <a:schemeClr val="dk1"/>
                </a:solidFill>
                <a:prstDash val="solid"/>
                <a:round/>
                <a:headEnd type="none" w="med" len="med"/>
                <a:tailEnd type="none" w="med" len="med"/>
              </a:ln>
            </p:spPr>
          </p:cxnSp>
          <p:sp>
            <p:nvSpPr>
              <p:cNvPr id="516" name="Google Shape;516;p47"/>
              <p:cNvSpPr txBox="1"/>
              <p:nvPr/>
            </p:nvSpPr>
            <p:spPr>
              <a:xfrm>
                <a:off x="1656044"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CH4</a:t>
                </a:r>
                <a:endParaRPr/>
              </a:p>
            </p:txBody>
          </p:sp>
        </p:grpSp>
        <p:grpSp>
          <p:nvGrpSpPr>
            <p:cNvPr id="517" name="Google Shape;517;p47"/>
            <p:cNvGrpSpPr/>
            <p:nvPr/>
          </p:nvGrpSpPr>
          <p:grpSpPr>
            <a:xfrm>
              <a:off x="4221450" y="1448675"/>
              <a:ext cx="1238676" cy="224700"/>
              <a:chOff x="1348380" y="1448675"/>
              <a:chExt cx="1244400" cy="224700"/>
            </a:xfrm>
          </p:grpSpPr>
          <p:cxnSp>
            <p:nvCxnSpPr>
              <p:cNvPr id="518" name="Google Shape;518;p47"/>
              <p:cNvCxnSpPr/>
              <p:nvPr/>
            </p:nvCxnSpPr>
            <p:spPr>
              <a:xfrm>
                <a:off x="1348380" y="1673375"/>
                <a:ext cx="1244400" cy="0"/>
              </a:xfrm>
              <a:prstGeom prst="straightConnector1">
                <a:avLst/>
              </a:prstGeom>
              <a:noFill/>
              <a:ln w="28575" cap="flat" cmpd="sng">
                <a:solidFill>
                  <a:schemeClr val="dk1"/>
                </a:solidFill>
                <a:prstDash val="solid"/>
                <a:round/>
                <a:headEnd type="none" w="med" len="med"/>
                <a:tailEnd type="none" w="med" len="med"/>
              </a:ln>
            </p:spPr>
          </p:cxnSp>
          <p:sp>
            <p:nvSpPr>
              <p:cNvPr id="519" name="Google Shape;519;p47"/>
              <p:cNvSpPr txBox="1"/>
              <p:nvPr/>
            </p:nvSpPr>
            <p:spPr>
              <a:xfrm>
                <a:off x="1679427"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CH4</a:t>
                </a:r>
                <a:endParaRPr/>
              </a:p>
            </p:txBody>
          </p:sp>
        </p:grpSp>
        <p:grpSp>
          <p:nvGrpSpPr>
            <p:cNvPr id="520" name="Google Shape;520;p47"/>
            <p:cNvGrpSpPr/>
            <p:nvPr/>
          </p:nvGrpSpPr>
          <p:grpSpPr>
            <a:xfrm>
              <a:off x="7688800" y="1448675"/>
              <a:ext cx="1192091" cy="224700"/>
              <a:chOff x="1348380" y="1448675"/>
              <a:chExt cx="1197600" cy="224700"/>
            </a:xfrm>
          </p:grpSpPr>
          <p:cxnSp>
            <p:nvCxnSpPr>
              <p:cNvPr id="521" name="Google Shape;521;p47"/>
              <p:cNvCxnSpPr/>
              <p:nvPr/>
            </p:nvCxnSpPr>
            <p:spPr>
              <a:xfrm>
                <a:off x="1348380" y="1673375"/>
                <a:ext cx="1197600" cy="0"/>
              </a:xfrm>
              <a:prstGeom prst="straightConnector1">
                <a:avLst/>
              </a:prstGeom>
              <a:noFill/>
              <a:ln w="28575" cap="flat" cmpd="sng">
                <a:solidFill>
                  <a:schemeClr val="dk1"/>
                </a:solidFill>
                <a:prstDash val="solid"/>
                <a:round/>
                <a:headEnd type="none" w="med" len="med"/>
                <a:tailEnd type="none" w="med" len="med"/>
              </a:ln>
            </p:spPr>
          </p:cxnSp>
          <p:sp>
            <p:nvSpPr>
              <p:cNvPr id="522" name="Google Shape;522;p47"/>
              <p:cNvSpPr txBox="1"/>
              <p:nvPr/>
            </p:nvSpPr>
            <p:spPr>
              <a:xfrm>
                <a:off x="1656044"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CH4</a:t>
                </a:r>
                <a:endParaRPr/>
              </a:p>
            </p:txBody>
          </p:sp>
        </p:grpSp>
      </p:grpSp>
      <p:grpSp>
        <p:nvGrpSpPr>
          <p:cNvPr id="523" name="Google Shape;523;p47"/>
          <p:cNvGrpSpPr/>
          <p:nvPr/>
        </p:nvGrpSpPr>
        <p:grpSpPr>
          <a:xfrm>
            <a:off x="1233413" y="920893"/>
            <a:ext cx="5906789" cy="284560"/>
            <a:chOff x="1233413" y="920893"/>
            <a:chExt cx="5906789" cy="284560"/>
          </a:xfrm>
        </p:grpSpPr>
        <p:grpSp>
          <p:nvGrpSpPr>
            <p:cNvPr id="524" name="Google Shape;524;p47"/>
            <p:cNvGrpSpPr/>
            <p:nvPr/>
          </p:nvGrpSpPr>
          <p:grpSpPr>
            <a:xfrm>
              <a:off x="1233413" y="920893"/>
              <a:ext cx="945510" cy="284560"/>
              <a:chOff x="1403400" y="1448675"/>
              <a:chExt cx="745200" cy="224700"/>
            </a:xfrm>
          </p:grpSpPr>
          <p:cxnSp>
            <p:nvCxnSpPr>
              <p:cNvPr id="525" name="Google Shape;525;p47"/>
              <p:cNvCxnSpPr/>
              <p:nvPr/>
            </p:nvCxnSpPr>
            <p:spPr>
              <a:xfrm>
                <a:off x="1403400" y="1673375"/>
                <a:ext cx="745200" cy="0"/>
              </a:xfrm>
              <a:prstGeom prst="straightConnector1">
                <a:avLst/>
              </a:prstGeom>
              <a:noFill/>
              <a:ln w="28575" cap="flat" cmpd="sng">
                <a:solidFill>
                  <a:srgbClr val="1155CC"/>
                </a:solidFill>
                <a:prstDash val="solid"/>
                <a:round/>
                <a:headEnd type="none" w="med" len="med"/>
                <a:tailEnd type="none" w="med" len="med"/>
              </a:ln>
            </p:spPr>
          </p:cxnSp>
          <p:sp>
            <p:nvSpPr>
              <p:cNvPr id="526" name="Google Shape;526;p47"/>
              <p:cNvSpPr txBox="1"/>
              <p:nvPr/>
            </p:nvSpPr>
            <p:spPr>
              <a:xfrm>
                <a:off x="1484857"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155CC"/>
                    </a:solidFill>
                  </a:rPr>
                  <a:t>H2O</a:t>
                </a:r>
                <a:endParaRPr>
                  <a:solidFill>
                    <a:srgbClr val="1155CC"/>
                  </a:solidFill>
                </a:endParaRPr>
              </a:p>
            </p:txBody>
          </p:sp>
        </p:grpSp>
        <p:grpSp>
          <p:nvGrpSpPr>
            <p:cNvPr id="527" name="Google Shape;527;p47"/>
            <p:cNvGrpSpPr/>
            <p:nvPr/>
          </p:nvGrpSpPr>
          <p:grpSpPr>
            <a:xfrm>
              <a:off x="2735763" y="920893"/>
              <a:ext cx="1060463" cy="284560"/>
              <a:chOff x="1403400" y="1448675"/>
              <a:chExt cx="835800" cy="224700"/>
            </a:xfrm>
          </p:grpSpPr>
          <p:cxnSp>
            <p:nvCxnSpPr>
              <p:cNvPr id="528" name="Google Shape;528;p47"/>
              <p:cNvCxnSpPr/>
              <p:nvPr/>
            </p:nvCxnSpPr>
            <p:spPr>
              <a:xfrm>
                <a:off x="1403400" y="1673375"/>
                <a:ext cx="835800" cy="0"/>
              </a:xfrm>
              <a:prstGeom prst="straightConnector1">
                <a:avLst/>
              </a:prstGeom>
              <a:noFill/>
              <a:ln w="28575" cap="flat" cmpd="sng">
                <a:solidFill>
                  <a:srgbClr val="1155CC"/>
                </a:solidFill>
                <a:prstDash val="solid"/>
                <a:round/>
                <a:headEnd type="none" w="med" len="med"/>
                <a:tailEnd type="none" w="med" len="med"/>
              </a:ln>
            </p:spPr>
          </p:cxnSp>
          <p:sp>
            <p:nvSpPr>
              <p:cNvPr id="529" name="Google Shape;529;p47"/>
              <p:cNvSpPr txBox="1"/>
              <p:nvPr/>
            </p:nvSpPr>
            <p:spPr>
              <a:xfrm>
                <a:off x="1530156"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155CC"/>
                    </a:solidFill>
                  </a:rPr>
                  <a:t>H2O</a:t>
                </a:r>
                <a:endParaRPr>
                  <a:solidFill>
                    <a:srgbClr val="1155CC"/>
                  </a:solidFill>
                </a:endParaRPr>
              </a:p>
            </p:txBody>
          </p:sp>
        </p:grpSp>
        <p:grpSp>
          <p:nvGrpSpPr>
            <p:cNvPr id="530" name="Google Shape;530;p47"/>
            <p:cNvGrpSpPr/>
            <p:nvPr/>
          </p:nvGrpSpPr>
          <p:grpSpPr>
            <a:xfrm>
              <a:off x="4847988" y="920893"/>
              <a:ext cx="2292214" cy="284560"/>
              <a:chOff x="1403400" y="1448675"/>
              <a:chExt cx="1806600" cy="224700"/>
            </a:xfrm>
          </p:grpSpPr>
          <p:cxnSp>
            <p:nvCxnSpPr>
              <p:cNvPr id="531" name="Google Shape;531;p47"/>
              <p:cNvCxnSpPr/>
              <p:nvPr/>
            </p:nvCxnSpPr>
            <p:spPr>
              <a:xfrm>
                <a:off x="1403400" y="1673375"/>
                <a:ext cx="1806600" cy="0"/>
              </a:xfrm>
              <a:prstGeom prst="straightConnector1">
                <a:avLst/>
              </a:prstGeom>
              <a:noFill/>
              <a:ln w="28575" cap="flat" cmpd="sng">
                <a:solidFill>
                  <a:srgbClr val="1155CC"/>
                </a:solidFill>
                <a:prstDash val="solid"/>
                <a:round/>
                <a:headEnd type="none" w="med" len="med"/>
                <a:tailEnd type="none" w="med" len="med"/>
              </a:ln>
            </p:spPr>
          </p:cxnSp>
          <p:sp>
            <p:nvSpPr>
              <p:cNvPr id="532" name="Google Shape;532;p47"/>
              <p:cNvSpPr txBox="1"/>
              <p:nvPr/>
            </p:nvSpPr>
            <p:spPr>
              <a:xfrm>
                <a:off x="2015555" y="1448675"/>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155CC"/>
                    </a:solidFill>
                  </a:rPr>
                  <a:t>H2O</a:t>
                </a:r>
                <a:endParaRPr>
                  <a:solidFill>
                    <a:srgbClr val="1155CC"/>
                  </a:solidFill>
                </a:endParaRPr>
              </a:p>
            </p:txBody>
          </p:sp>
        </p:grpSp>
      </p:grpSp>
      <p:grpSp>
        <p:nvGrpSpPr>
          <p:cNvPr id="533" name="Google Shape;533;p47"/>
          <p:cNvGrpSpPr/>
          <p:nvPr/>
        </p:nvGrpSpPr>
        <p:grpSpPr>
          <a:xfrm>
            <a:off x="3270025" y="452975"/>
            <a:ext cx="944400" cy="237425"/>
            <a:chOff x="1315425" y="1435950"/>
            <a:chExt cx="944400" cy="237425"/>
          </a:xfrm>
        </p:grpSpPr>
        <p:cxnSp>
          <p:nvCxnSpPr>
            <p:cNvPr id="534" name="Google Shape;534;p47"/>
            <p:cNvCxnSpPr/>
            <p:nvPr/>
          </p:nvCxnSpPr>
          <p:spPr>
            <a:xfrm>
              <a:off x="1315425" y="1673375"/>
              <a:ext cx="944400" cy="0"/>
            </a:xfrm>
            <a:prstGeom prst="straightConnector1">
              <a:avLst/>
            </a:prstGeom>
            <a:noFill/>
            <a:ln w="28575" cap="flat" cmpd="sng">
              <a:solidFill>
                <a:srgbClr val="38761D"/>
              </a:solidFill>
              <a:prstDash val="solid"/>
              <a:round/>
              <a:headEnd type="none" w="med" len="med"/>
              <a:tailEnd type="none" w="med" len="med"/>
            </a:ln>
          </p:spPr>
        </p:cxnSp>
        <p:sp>
          <p:nvSpPr>
            <p:cNvPr id="535" name="Google Shape;535;p47"/>
            <p:cNvSpPr txBox="1"/>
            <p:nvPr/>
          </p:nvSpPr>
          <p:spPr>
            <a:xfrm>
              <a:off x="1496475" y="1435950"/>
              <a:ext cx="582300" cy="2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38761D"/>
                  </a:solidFill>
                </a:rPr>
                <a:t>NH3</a:t>
              </a:r>
              <a:endParaRPr>
                <a:solidFill>
                  <a:srgbClr val="38761D"/>
                </a:solidFill>
              </a:endParaRPr>
            </a:p>
          </p:txBody>
        </p:sp>
      </p:grpSp>
      <p:grpSp>
        <p:nvGrpSpPr>
          <p:cNvPr id="536" name="Google Shape;536;p47"/>
          <p:cNvGrpSpPr/>
          <p:nvPr/>
        </p:nvGrpSpPr>
        <p:grpSpPr>
          <a:xfrm>
            <a:off x="1006475" y="3869675"/>
            <a:ext cx="6181325" cy="284700"/>
            <a:chOff x="1006475" y="3869675"/>
            <a:chExt cx="6181325" cy="284700"/>
          </a:xfrm>
        </p:grpSpPr>
        <p:sp>
          <p:nvSpPr>
            <p:cNvPr id="537" name="Google Shape;537;p47"/>
            <p:cNvSpPr txBox="1"/>
            <p:nvPr/>
          </p:nvSpPr>
          <p:spPr>
            <a:xfrm>
              <a:off x="1006475"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Y</a:t>
              </a:r>
              <a:endParaRPr sz="1500" b="1"/>
            </a:p>
          </p:txBody>
        </p:sp>
        <p:sp>
          <p:nvSpPr>
            <p:cNvPr id="538" name="Google Shape;538;p47"/>
            <p:cNvSpPr txBox="1"/>
            <p:nvPr/>
          </p:nvSpPr>
          <p:spPr>
            <a:xfrm>
              <a:off x="2208325"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J</a:t>
              </a:r>
              <a:endParaRPr sz="1500" b="1"/>
            </a:p>
          </p:txBody>
        </p:sp>
        <p:sp>
          <p:nvSpPr>
            <p:cNvPr id="539" name="Google Shape;539;p47"/>
            <p:cNvSpPr txBox="1"/>
            <p:nvPr/>
          </p:nvSpPr>
          <p:spPr>
            <a:xfrm>
              <a:off x="3972150"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H</a:t>
              </a:r>
              <a:endParaRPr sz="1500" b="1"/>
            </a:p>
          </p:txBody>
        </p:sp>
        <p:sp>
          <p:nvSpPr>
            <p:cNvPr id="540" name="Google Shape;540;p47"/>
            <p:cNvSpPr txBox="1"/>
            <p:nvPr/>
          </p:nvSpPr>
          <p:spPr>
            <a:xfrm>
              <a:off x="6910900"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K</a:t>
              </a:r>
              <a:endParaRPr sz="1500" b="1"/>
            </a:p>
            <a:p>
              <a:pPr marL="0" lvl="0" indent="0" algn="l" rtl="0">
                <a:spcBef>
                  <a:spcPts val="0"/>
                </a:spcBef>
                <a:spcAft>
                  <a:spcPts val="0"/>
                </a:spcAft>
                <a:buNone/>
              </a:pPr>
              <a:endParaRPr sz="1500" b="1"/>
            </a:p>
          </p:txBody>
        </p:sp>
      </p:grpSp>
      <p:cxnSp>
        <p:nvCxnSpPr>
          <p:cNvPr id="541" name="Google Shape;541;p47"/>
          <p:cNvCxnSpPr/>
          <p:nvPr/>
        </p:nvCxnSpPr>
        <p:spPr>
          <a:xfrm rot="10800000">
            <a:off x="4285700" y="599825"/>
            <a:ext cx="581700" cy="0"/>
          </a:xfrm>
          <a:prstGeom prst="straightConnector1">
            <a:avLst/>
          </a:prstGeom>
          <a:noFill/>
          <a:ln w="28575" cap="flat" cmpd="sng">
            <a:solidFill>
              <a:schemeClr val="dk2"/>
            </a:solidFill>
            <a:prstDash val="solid"/>
            <a:round/>
            <a:headEnd type="none" w="med" len="med"/>
            <a:tailEnd type="triangle" w="med" len="med"/>
          </a:ln>
        </p:spPr>
      </p:cxnSp>
      <p:sp>
        <p:nvSpPr>
          <p:cNvPr id="542" name="Google Shape;542;p47"/>
          <p:cNvSpPr txBox="1"/>
          <p:nvPr/>
        </p:nvSpPr>
        <p:spPr>
          <a:xfrm>
            <a:off x="4867400" y="506675"/>
            <a:ext cx="2583300" cy="18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Supports a Y0 classification</a:t>
            </a:r>
            <a:endParaRPr>
              <a:solidFill>
                <a:schemeClr val="dk2"/>
              </a:solidFill>
            </a:endParaRPr>
          </a:p>
        </p:txBody>
      </p:sp>
      <p:cxnSp>
        <p:nvCxnSpPr>
          <p:cNvPr id="543" name="Google Shape;543;p47"/>
          <p:cNvCxnSpPr/>
          <p:nvPr/>
        </p:nvCxnSpPr>
        <p:spPr>
          <a:xfrm rot="10800000">
            <a:off x="6160375" y="1070825"/>
            <a:ext cx="581700" cy="0"/>
          </a:xfrm>
          <a:prstGeom prst="straightConnector1">
            <a:avLst/>
          </a:prstGeom>
          <a:noFill/>
          <a:ln w="28575" cap="flat" cmpd="sng">
            <a:solidFill>
              <a:schemeClr val="dk2"/>
            </a:solidFill>
            <a:prstDash val="solid"/>
            <a:round/>
            <a:headEnd type="none" w="med" len="med"/>
            <a:tailEnd type="triangle" w="med" len="med"/>
          </a:ln>
        </p:spPr>
      </p:cxnSp>
      <p:sp>
        <p:nvSpPr>
          <p:cNvPr id="544" name="Google Shape;544;p47"/>
          <p:cNvSpPr txBox="1"/>
          <p:nvPr/>
        </p:nvSpPr>
        <p:spPr>
          <a:xfrm>
            <a:off x="6742075" y="977675"/>
            <a:ext cx="2583300" cy="18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Supports a &gt;T8 classification</a:t>
            </a:r>
            <a:endParaRPr>
              <a:solidFill>
                <a:schemeClr val="dk2"/>
              </a:solidFill>
            </a:endParaRPr>
          </a:p>
        </p:txBody>
      </p:sp>
      <p:cxnSp>
        <p:nvCxnSpPr>
          <p:cNvPr id="545" name="Google Shape;545;p47"/>
          <p:cNvCxnSpPr/>
          <p:nvPr/>
        </p:nvCxnSpPr>
        <p:spPr>
          <a:xfrm rot="10800000">
            <a:off x="5060625" y="1561025"/>
            <a:ext cx="581700" cy="0"/>
          </a:xfrm>
          <a:prstGeom prst="straightConnector1">
            <a:avLst/>
          </a:prstGeom>
          <a:noFill/>
          <a:ln w="28575" cap="flat" cmpd="sng">
            <a:solidFill>
              <a:schemeClr val="dk2"/>
            </a:solidFill>
            <a:prstDash val="solid"/>
            <a:round/>
            <a:headEnd type="none" w="med" len="med"/>
            <a:tailEnd type="triangle" w="med" len="med"/>
          </a:ln>
        </p:spPr>
      </p:cxnSp>
      <p:sp>
        <p:nvSpPr>
          <p:cNvPr id="546" name="Google Shape;546;p47"/>
          <p:cNvSpPr txBox="1"/>
          <p:nvPr/>
        </p:nvSpPr>
        <p:spPr>
          <a:xfrm>
            <a:off x="5642325" y="1467875"/>
            <a:ext cx="2583300" cy="18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Supports a Y0 classification</a:t>
            </a:r>
            <a:endParaRPr>
              <a:solidFill>
                <a:schemeClr val="dk2"/>
              </a:solidFill>
            </a:endParaRPr>
          </a:p>
        </p:txBody>
      </p:sp>
      <p:sp>
        <p:nvSpPr>
          <p:cNvPr id="547" name="Google Shape;547;p47"/>
          <p:cNvSpPr txBox="1"/>
          <p:nvPr/>
        </p:nvSpPr>
        <p:spPr>
          <a:xfrm>
            <a:off x="5176325" y="2006775"/>
            <a:ext cx="3165300" cy="9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Corresponding spectral types are from Cushing et al. (2011) and Kirkpatrick et al. (2012)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 calcmode="lin" valueType="num">
                                      <p:cBhvr additive="base">
                                        <p:cTn id="7" dur="300"/>
                                        <p:tgtEl>
                                          <p:spTgt spid="5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23"/>
                                        </p:tgtEl>
                                        <p:attrNameLst>
                                          <p:attrName>style.visibility</p:attrName>
                                        </p:attrNameLst>
                                      </p:cBhvr>
                                      <p:to>
                                        <p:strVal val="visible"/>
                                      </p:to>
                                    </p:set>
                                    <p:anim calcmode="lin" valueType="num">
                                      <p:cBhvr additive="base">
                                        <p:cTn id="12" dur="300"/>
                                        <p:tgtEl>
                                          <p:spTgt spid="52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33"/>
                                        </p:tgtEl>
                                        <p:attrNameLst>
                                          <p:attrName>style.visibility</p:attrName>
                                        </p:attrNameLst>
                                      </p:cBhvr>
                                      <p:to>
                                        <p:strVal val="visible"/>
                                      </p:to>
                                    </p:set>
                                    <p:anim calcmode="lin" valueType="num">
                                      <p:cBhvr additive="base">
                                        <p:cTn id="17" dur="300"/>
                                        <p:tgtEl>
                                          <p:spTgt spid="5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4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4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4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4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46"/>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8"/>
          <p:cNvSpPr txBox="1">
            <a:spLocks noGrp="1"/>
          </p:cNvSpPr>
          <p:nvPr>
            <p:ph type="title"/>
          </p:nvPr>
        </p:nvSpPr>
        <p:spPr>
          <a:xfrm>
            <a:off x="2114700" y="1949050"/>
            <a:ext cx="4914600" cy="76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a:t>Physical Properties</a:t>
            </a:r>
            <a:endParaRPr sz="4700"/>
          </a:p>
        </p:txBody>
      </p:sp>
      <p:grpSp>
        <p:nvGrpSpPr>
          <p:cNvPr id="553" name="Google Shape;553;p48"/>
          <p:cNvGrpSpPr/>
          <p:nvPr/>
        </p:nvGrpSpPr>
        <p:grpSpPr>
          <a:xfrm>
            <a:off x="-12960038" y="-803229"/>
            <a:ext cx="26490689" cy="6247299"/>
            <a:chOff x="-12960038" y="-803229"/>
            <a:chExt cx="26490689" cy="6247299"/>
          </a:xfrm>
        </p:grpSpPr>
        <p:sp>
          <p:nvSpPr>
            <p:cNvPr id="554" name="Google Shape;554;p48"/>
            <p:cNvSpPr/>
            <p:nvPr/>
          </p:nvSpPr>
          <p:spPr>
            <a:xfrm rot="10800000">
              <a:off x="-1617236" y="-373529"/>
              <a:ext cx="13911087" cy="1633404"/>
            </a:xfrm>
            <a:custGeom>
              <a:avLst/>
              <a:gdLst/>
              <a:ahLst/>
              <a:cxnLst/>
              <a:rect l="l" t="t" r="r" b="b"/>
              <a:pathLst>
                <a:path w="123844" h="17780" extrusionOk="0">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8"/>
            <p:cNvSpPr/>
            <p:nvPr/>
          </p:nvSpPr>
          <p:spPr>
            <a:xfrm rot="5400000">
              <a:off x="-5583279" y="-3924659"/>
              <a:ext cx="1938470" cy="16691989"/>
            </a:xfrm>
            <a:custGeom>
              <a:avLst/>
              <a:gdLst/>
              <a:ahLst/>
              <a:cxnLst/>
              <a:rect l="l" t="t" r="r" b="b"/>
              <a:pathLst>
                <a:path w="22241" h="157732" extrusionOk="0">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p:cNvSpPr/>
            <p:nvPr/>
          </p:nvSpPr>
          <p:spPr>
            <a:xfrm rot="5400000">
              <a:off x="3077271" y="-3871159"/>
              <a:ext cx="1938470" cy="16691989"/>
            </a:xfrm>
            <a:custGeom>
              <a:avLst/>
              <a:gdLst/>
              <a:ahLst/>
              <a:cxnLst/>
              <a:rect l="l" t="t" r="r" b="b"/>
              <a:pathLst>
                <a:path w="22241" h="157732" extrusionOk="0">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p:cNvSpPr/>
            <p:nvPr/>
          </p:nvSpPr>
          <p:spPr>
            <a:xfrm rot="5340003">
              <a:off x="3744396" y="-273365"/>
              <a:ext cx="825650" cy="10222507"/>
            </a:xfrm>
            <a:custGeom>
              <a:avLst/>
              <a:gdLst/>
              <a:ahLst/>
              <a:cxnLst/>
              <a:rect l="l" t="t" r="r" b="b"/>
              <a:pathLst>
                <a:path w="1508" h="20040" extrusionOk="0">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8"/>
            <p:cNvSpPr/>
            <p:nvPr/>
          </p:nvSpPr>
          <p:spPr>
            <a:xfrm rot="10800000">
              <a:off x="-11883261" y="-481829"/>
              <a:ext cx="13911087" cy="1633404"/>
            </a:xfrm>
            <a:custGeom>
              <a:avLst/>
              <a:gdLst/>
              <a:ahLst/>
              <a:cxnLst/>
              <a:rect l="l" t="t" r="r" b="b"/>
              <a:pathLst>
                <a:path w="123844" h="17780" extrusionOk="0">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p:cNvSpPr/>
            <p:nvPr/>
          </p:nvSpPr>
          <p:spPr>
            <a:xfrm rot="-5541995">
              <a:off x="7110656" y="-5930289"/>
              <a:ext cx="1033964" cy="11773372"/>
            </a:xfrm>
            <a:custGeom>
              <a:avLst/>
              <a:gdLst/>
              <a:ahLst/>
              <a:cxnLst/>
              <a:rect l="l" t="t" r="r" b="b"/>
              <a:pathLst>
                <a:path w="1508" h="20040" extrusionOk="0">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rgbClr val="502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48"/>
          <p:cNvSpPr txBox="1"/>
          <p:nvPr/>
        </p:nvSpPr>
        <p:spPr>
          <a:xfrm>
            <a:off x="2725800" y="2711950"/>
            <a:ext cx="36924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accent3"/>
                </a:solidFill>
                <a:latin typeface="Comfortaa"/>
                <a:ea typeface="Comfortaa"/>
                <a:cs typeface="Comfortaa"/>
                <a:sym typeface="Comfortaa"/>
              </a:rPr>
              <a:t>of W1055</a:t>
            </a:r>
            <a:endParaRPr sz="1800" b="1">
              <a:solidFill>
                <a:schemeClr val="accent3"/>
              </a:solidFill>
              <a:latin typeface="Comfortaa"/>
              <a:ea typeface="Comfortaa"/>
              <a:cs typeface="Comfortaa"/>
              <a:sym typeface="Comforta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5000"/>
                                        <p:tgtEl>
                                          <p:spTgt spid="553"/>
                                        </p:tgtEl>
                                        <p:attrNameLst>
                                          <p:attrName>ppt_x</p:attrName>
                                        </p:attrNameLst>
                                      </p:cBhvr>
                                      <p:tavLst>
                                        <p:tav tm="0">
                                          <p:val>
                                            <p:strVal val="#ppt_x"/>
                                          </p:val>
                                        </p:tav>
                                        <p:tav tm="100000">
                                          <p:val>
                                            <p:strVal val="#ppt_x+1"/>
                                          </p:val>
                                        </p:tav>
                                      </p:tavLst>
                                    </p:anim>
                                    <p:set>
                                      <p:cBhvr>
                                        <p:cTn id="7" dur="1" fill="hold">
                                          <p:stCondLst>
                                            <p:cond delay="5000"/>
                                          </p:stCondLst>
                                        </p:cTn>
                                        <p:tgtEl>
                                          <p:spTgt spid="5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64"/>
        <p:cNvGrpSpPr/>
        <p:nvPr/>
      </p:nvGrpSpPr>
      <p:grpSpPr>
        <a:xfrm>
          <a:off x="0" y="0"/>
          <a:ext cx="0" cy="0"/>
          <a:chOff x="0" y="0"/>
          <a:chExt cx="0" cy="0"/>
        </a:xfrm>
      </p:grpSpPr>
      <p:sp>
        <p:nvSpPr>
          <p:cNvPr id="565" name="Google Shape;565;p49"/>
          <p:cNvSpPr txBox="1"/>
          <p:nvPr/>
        </p:nvSpPr>
        <p:spPr>
          <a:xfrm>
            <a:off x="62775" y="156550"/>
            <a:ext cx="89415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chemeClr val="lt1"/>
                </a:solidFill>
                <a:latin typeface="Comfortaa"/>
                <a:ea typeface="Comfortaa"/>
                <a:cs typeface="Comfortaa"/>
                <a:sym typeface="Comfortaa"/>
              </a:rPr>
              <a:t>Atmospheric Modeling is Unclear</a:t>
            </a:r>
            <a:endParaRPr sz="3900" b="1">
              <a:solidFill>
                <a:schemeClr val="lt1"/>
              </a:solidFill>
              <a:latin typeface="Comfortaa"/>
              <a:ea typeface="Comfortaa"/>
              <a:cs typeface="Comfortaa"/>
              <a:sym typeface="Comfortaa"/>
            </a:endParaRPr>
          </a:p>
        </p:txBody>
      </p:sp>
      <p:pic>
        <p:nvPicPr>
          <p:cNvPr id="566" name="Google Shape;566;p49"/>
          <p:cNvPicPr preferRelativeResize="0"/>
          <p:nvPr/>
        </p:nvPicPr>
        <p:blipFill>
          <a:blip r:embed="rId4">
            <a:alphaModFix/>
          </a:blip>
          <a:stretch>
            <a:fillRect/>
          </a:stretch>
        </p:blipFill>
        <p:spPr>
          <a:xfrm>
            <a:off x="1073733" y="999550"/>
            <a:ext cx="6996541" cy="4143951"/>
          </a:xfrm>
          <a:prstGeom prst="rect">
            <a:avLst/>
          </a:prstGeom>
          <a:noFill/>
          <a:ln>
            <a:noFill/>
          </a:ln>
        </p:spPr>
      </p:pic>
      <p:grpSp>
        <p:nvGrpSpPr>
          <p:cNvPr id="567" name="Google Shape;567;p49"/>
          <p:cNvGrpSpPr/>
          <p:nvPr/>
        </p:nvGrpSpPr>
        <p:grpSpPr>
          <a:xfrm>
            <a:off x="3163621" y="1486285"/>
            <a:ext cx="3982767" cy="1893243"/>
            <a:chOff x="3163621" y="1486285"/>
            <a:chExt cx="3982767" cy="1893243"/>
          </a:xfrm>
        </p:grpSpPr>
        <p:grpSp>
          <p:nvGrpSpPr>
            <p:cNvPr id="568" name="Google Shape;568;p49"/>
            <p:cNvGrpSpPr/>
            <p:nvPr/>
          </p:nvGrpSpPr>
          <p:grpSpPr>
            <a:xfrm>
              <a:off x="6503721" y="1486285"/>
              <a:ext cx="642667" cy="76693"/>
              <a:chOff x="5733675" y="1727275"/>
              <a:chExt cx="860100" cy="172500"/>
            </a:xfrm>
          </p:grpSpPr>
          <p:cxnSp>
            <p:nvCxnSpPr>
              <p:cNvPr id="569" name="Google Shape;569;p49"/>
              <p:cNvCxnSpPr/>
              <p:nvPr/>
            </p:nvCxnSpPr>
            <p:spPr>
              <a:xfrm>
                <a:off x="5733675" y="1899775"/>
                <a:ext cx="860100" cy="0"/>
              </a:xfrm>
              <a:prstGeom prst="straightConnector1">
                <a:avLst/>
              </a:prstGeom>
              <a:noFill/>
              <a:ln w="19050" cap="flat" cmpd="sng">
                <a:solidFill>
                  <a:schemeClr val="dk1"/>
                </a:solidFill>
                <a:prstDash val="solid"/>
                <a:round/>
                <a:headEnd type="none" w="med" len="med"/>
                <a:tailEnd type="none" w="med" len="med"/>
              </a:ln>
            </p:spPr>
          </p:cxnSp>
          <p:cxnSp>
            <p:nvCxnSpPr>
              <p:cNvPr id="570" name="Google Shape;570;p49"/>
              <p:cNvCxnSpPr/>
              <p:nvPr/>
            </p:nvCxnSpPr>
            <p:spPr>
              <a:xfrm rot="10800000">
                <a:off x="5733675" y="1727275"/>
                <a:ext cx="0" cy="172500"/>
              </a:xfrm>
              <a:prstGeom prst="straightConnector1">
                <a:avLst/>
              </a:prstGeom>
              <a:noFill/>
              <a:ln w="19050" cap="flat" cmpd="sng">
                <a:solidFill>
                  <a:schemeClr val="dk1"/>
                </a:solidFill>
                <a:prstDash val="solid"/>
                <a:round/>
                <a:headEnd type="none" w="med" len="med"/>
                <a:tailEnd type="none" w="med" len="med"/>
              </a:ln>
            </p:spPr>
          </p:cxnSp>
          <p:cxnSp>
            <p:nvCxnSpPr>
              <p:cNvPr id="571" name="Google Shape;571;p49"/>
              <p:cNvCxnSpPr/>
              <p:nvPr/>
            </p:nvCxnSpPr>
            <p:spPr>
              <a:xfrm rot="10800000">
                <a:off x="6593775" y="1727275"/>
                <a:ext cx="0" cy="172500"/>
              </a:xfrm>
              <a:prstGeom prst="straightConnector1">
                <a:avLst/>
              </a:prstGeom>
              <a:noFill/>
              <a:ln w="19050" cap="flat" cmpd="sng">
                <a:solidFill>
                  <a:schemeClr val="dk1"/>
                </a:solidFill>
                <a:prstDash val="solid"/>
                <a:round/>
                <a:headEnd type="none" w="med" len="med"/>
                <a:tailEnd type="none" w="med" len="med"/>
              </a:ln>
            </p:spPr>
          </p:cxnSp>
        </p:grpSp>
        <p:grpSp>
          <p:nvGrpSpPr>
            <p:cNvPr id="572" name="Google Shape;572;p49"/>
            <p:cNvGrpSpPr/>
            <p:nvPr/>
          </p:nvGrpSpPr>
          <p:grpSpPr>
            <a:xfrm>
              <a:off x="3163621" y="1486285"/>
              <a:ext cx="642667" cy="76693"/>
              <a:chOff x="5733675" y="1727275"/>
              <a:chExt cx="860100" cy="172500"/>
            </a:xfrm>
          </p:grpSpPr>
          <p:cxnSp>
            <p:nvCxnSpPr>
              <p:cNvPr id="573" name="Google Shape;573;p49"/>
              <p:cNvCxnSpPr/>
              <p:nvPr/>
            </p:nvCxnSpPr>
            <p:spPr>
              <a:xfrm>
                <a:off x="5733675" y="1899775"/>
                <a:ext cx="860100" cy="0"/>
              </a:xfrm>
              <a:prstGeom prst="straightConnector1">
                <a:avLst/>
              </a:prstGeom>
              <a:noFill/>
              <a:ln w="19050" cap="flat" cmpd="sng">
                <a:solidFill>
                  <a:schemeClr val="dk1"/>
                </a:solidFill>
                <a:prstDash val="solid"/>
                <a:round/>
                <a:headEnd type="none" w="med" len="med"/>
                <a:tailEnd type="none" w="med" len="med"/>
              </a:ln>
            </p:spPr>
          </p:cxnSp>
          <p:cxnSp>
            <p:nvCxnSpPr>
              <p:cNvPr id="574" name="Google Shape;574;p49"/>
              <p:cNvCxnSpPr/>
              <p:nvPr/>
            </p:nvCxnSpPr>
            <p:spPr>
              <a:xfrm rot="10800000">
                <a:off x="5733675" y="1727275"/>
                <a:ext cx="0" cy="172500"/>
              </a:xfrm>
              <a:prstGeom prst="straightConnector1">
                <a:avLst/>
              </a:prstGeom>
              <a:noFill/>
              <a:ln w="19050" cap="flat" cmpd="sng">
                <a:solidFill>
                  <a:schemeClr val="dk1"/>
                </a:solidFill>
                <a:prstDash val="solid"/>
                <a:round/>
                <a:headEnd type="none" w="med" len="med"/>
                <a:tailEnd type="none" w="med" len="med"/>
              </a:ln>
            </p:spPr>
          </p:cxnSp>
          <p:cxnSp>
            <p:nvCxnSpPr>
              <p:cNvPr id="575" name="Google Shape;575;p49"/>
              <p:cNvCxnSpPr/>
              <p:nvPr/>
            </p:nvCxnSpPr>
            <p:spPr>
              <a:xfrm rot="10800000">
                <a:off x="6593775" y="1727275"/>
                <a:ext cx="0" cy="172500"/>
              </a:xfrm>
              <a:prstGeom prst="straightConnector1">
                <a:avLst/>
              </a:prstGeom>
              <a:noFill/>
              <a:ln w="19050" cap="flat" cmpd="sng">
                <a:solidFill>
                  <a:schemeClr val="dk1"/>
                </a:solidFill>
                <a:prstDash val="solid"/>
                <a:round/>
                <a:headEnd type="none" w="med" len="med"/>
                <a:tailEnd type="none" w="med" len="med"/>
              </a:ln>
            </p:spPr>
          </p:cxnSp>
        </p:grpSp>
        <p:grpSp>
          <p:nvGrpSpPr>
            <p:cNvPr id="576" name="Google Shape;576;p49"/>
            <p:cNvGrpSpPr/>
            <p:nvPr/>
          </p:nvGrpSpPr>
          <p:grpSpPr>
            <a:xfrm>
              <a:off x="3163621" y="3302835"/>
              <a:ext cx="642667" cy="76693"/>
              <a:chOff x="5733675" y="1727275"/>
              <a:chExt cx="860100" cy="172500"/>
            </a:xfrm>
          </p:grpSpPr>
          <p:cxnSp>
            <p:nvCxnSpPr>
              <p:cNvPr id="577" name="Google Shape;577;p49"/>
              <p:cNvCxnSpPr/>
              <p:nvPr/>
            </p:nvCxnSpPr>
            <p:spPr>
              <a:xfrm>
                <a:off x="5733675" y="1899775"/>
                <a:ext cx="860100" cy="0"/>
              </a:xfrm>
              <a:prstGeom prst="straightConnector1">
                <a:avLst/>
              </a:prstGeom>
              <a:noFill/>
              <a:ln w="19050" cap="flat" cmpd="sng">
                <a:solidFill>
                  <a:schemeClr val="dk1"/>
                </a:solidFill>
                <a:prstDash val="solid"/>
                <a:round/>
                <a:headEnd type="none" w="med" len="med"/>
                <a:tailEnd type="none" w="med" len="med"/>
              </a:ln>
            </p:spPr>
          </p:cxnSp>
          <p:cxnSp>
            <p:nvCxnSpPr>
              <p:cNvPr id="578" name="Google Shape;578;p49"/>
              <p:cNvCxnSpPr/>
              <p:nvPr/>
            </p:nvCxnSpPr>
            <p:spPr>
              <a:xfrm rot="10800000">
                <a:off x="5733675" y="1727275"/>
                <a:ext cx="0" cy="172500"/>
              </a:xfrm>
              <a:prstGeom prst="straightConnector1">
                <a:avLst/>
              </a:prstGeom>
              <a:noFill/>
              <a:ln w="19050" cap="flat" cmpd="sng">
                <a:solidFill>
                  <a:schemeClr val="dk1"/>
                </a:solidFill>
                <a:prstDash val="solid"/>
                <a:round/>
                <a:headEnd type="none" w="med" len="med"/>
                <a:tailEnd type="none" w="med" len="med"/>
              </a:ln>
            </p:spPr>
          </p:cxnSp>
          <p:cxnSp>
            <p:nvCxnSpPr>
              <p:cNvPr id="579" name="Google Shape;579;p49"/>
              <p:cNvCxnSpPr/>
              <p:nvPr/>
            </p:nvCxnSpPr>
            <p:spPr>
              <a:xfrm rot="10800000">
                <a:off x="6593775" y="1727275"/>
                <a:ext cx="0" cy="172500"/>
              </a:xfrm>
              <a:prstGeom prst="straightConnector1">
                <a:avLst/>
              </a:prstGeom>
              <a:noFill/>
              <a:ln w="19050" cap="flat" cmpd="sng">
                <a:solidFill>
                  <a:schemeClr val="dk1"/>
                </a:solidFill>
                <a:prstDash val="solid"/>
                <a:round/>
                <a:headEnd type="none" w="med" len="med"/>
                <a:tailEnd type="none" w="med" len="med"/>
              </a:ln>
            </p:spPr>
          </p:cxnSp>
        </p:grpSp>
        <p:grpSp>
          <p:nvGrpSpPr>
            <p:cNvPr id="580" name="Google Shape;580;p49"/>
            <p:cNvGrpSpPr/>
            <p:nvPr/>
          </p:nvGrpSpPr>
          <p:grpSpPr>
            <a:xfrm>
              <a:off x="6503721" y="3302835"/>
              <a:ext cx="642667" cy="76693"/>
              <a:chOff x="5733675" y="1727275"/>
              <a:chExt cx="860100" cy="172500"/>
            </a:xfrm>
          </p:grpSpPr>
          <p:cxnSp>
            <p:nvCxnSpPr>
              <p:cNvPr id="581" name="Google Shape;581;p49"/>
              <p:cNvCxnSpPr/>
              <p:nvPr/>
            </p:nvCxnSpPr>
            <p:spPr>
              <a:xfrm>
                <a:off x="5733675" y="1899775"/>
                <a:ext cx="860100" cy="0"/>
              </a:xfrm>
              <a:prstGeom prst="straightConnector1">
                <a:avLst/>
              </a:prstGeom>
              <a:noFill/>
              <a:ln w="19050" cap="flat" cmpd="sng">
                <a:solidFill>
                  <a:schemeClr val="dk1"/>
                </a:solidFill>
                <a:prstDash val="solid"/>
                <a:round/>
                <a:headEnd type="none" w="med" len="med"/>
                <a:tailEnd type="none" w="med" len="med"/>
              </a:ln>
            </p:spPr>
          </p:cxnSp>
          <p:cxnSp>
            <p:nvCxnSpPr>
              <p:cNvPr id="582" name="Google Shape;582;p49"/>
              <p:cNvCxnSpPr/>
              <p:nvPr/>
            </p:nvCxnSpPr>
            <p:spPr>
              <a:xfrm rot="10800000">
                <a:off x="5733675" y="1727275"/>
                <a:ext cx="0" cy="172500"/>
              </a:xfrm>
              <a:prstGeom prst="straightConnector1">
                <a:avLst/>
              </a:prstGeom>
              <a:noFill/>
              <a:ln w="19050" cap="flat" cmpd="sng">
                <a:solidFill>
                  <a:schemeClr val="dk1"/>
                </a:solidFill>
                <a:prstDash val="solid"/>
                <a:round/>
                <a:headEnd type="none" w="med" len="med"/>
                <a:tailEnd type="none" w="med" len="med"/>
              </a:ln>
            </p:spPr>
          </p:cxnSp>
          <p:cxnSp>
            <p:nvCxnSpPr>
              <p:cNvPr id="583" name="Google Shape;583;p49"/>
              <p:cNvCxnSpPr/>
              <p:nvPr/>
            </p:nvCxnSpPr>
            <p:spPr>
              <a:xfrm rot="10800000">
                <a:off x="6593775" y="1727275"/>
                <a:ext cx="0" cy="172500"/>
              </a:xfrm>
              <a:prstGeom prst="straightConnector1">
                <a:avLst/>
              </a:prstGeom>
              <a:noFill/>
              <a:ln w="19050" cap="flat" cmpd="sng">
                <a:solidFill>
                  <a:schemeClr val="dk1"/>
                </a:solidFill>
                <a:prstDash val="solid"/>
                <a:round/>
                <a:headEnd type="none" w="med" len="med"/>
                <a:tailEnd type="non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7"/>
        <p:cNvGrpSpPr/>
        <p:nvPr/>
      </p:nvGrpSpPr>
      <p:grpSpPr>
        <a:xfrm>
          <a:off x="0" y="0"/>
          <a:ext cx="0" cy="0"/>
          <a:chOff x="0" y="0"/>
          <a:chExt cx="0" cy="0"/>
        </a:xfrm>
      </p:grpSpPr>
      <p:sp>
        <p:nvSpPr>
          <p:cNvPr id="588" name="Google Shape;588;p50"/>
          <p:cNvSpPr txBox="1"/>
          <p:nvPr/>
        </p:nvSpPr>
        <p:spPr>
          <a:xfrm>
            <a:off x="62775" y="156550"/>
            <a:ext cx="89415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chemeClr val="lt1"/>
                </a:solidFill>
                <a:latin typeface="Comfortaa"/>
                <a:ea typeface="Comfortaa"/>
                <a:cs typeface="Comfortaa"/>
                <a:sym typeface="Comfortaa"/>
              </a:rPr>
              <a:t>Uncertain Temperature</a:t>
            </a:r>
            <a:endParaRPr sz="3900" b="1">
              <a:solidFill>
                <a:schemeClr val="lt1"/>
              </a:solidFill>
              <a:latin typeface="Comfortaa"/>
              <a:ea typeface="Comfortaa"/>
              <a:cs typeface="Comfortaa"/>
              <a:sym typeface="Comfortaa"/>
            </a:endParaRPr>
          </a:p>
        </p:txBody>
      </p:sp>
      <p:sp>
        <p:nvSpPr>
          <p:cNvPr id="589" name="Google Shape;589;p50"/>
          <p:cNvSpPr txBox="1"/>
          <p:nvPr/>
        </p:nvSpPr>
        <p:spPr>
          <a:xfrm>
            <a:off x="887200" y="1124850"/>
            <a:ext cx="7347300" cy="24936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Atmospheric models point to temperatures of 550 K - 650 K</a:t>
            </a:r>
            <a:endParaRPr sz="1500">
              <a:solidFill>
                <a:schemeClr val="lt1"/>
              </a:solidFill>
              <a:latin typeface="Comfortaa"/>
              <a:ea typeface="Comfortaa"/>
              <a:cs typeface="Comfortaa"/>
              <a:sym typeface="Comfortaa"/>
            </a:endParaRPr>
          </a:p>
          <a:p>
            <a:pPr marL="457200" lvl="0" indent="0" algn="l" rtl="0">
              <a:spcBef>
                <a:spcPts val="0"/>
              </a:spcBef>
              <a:spcAft>
                <a:spcPts val="0"/>
              </a:spcAft>
              <a:buNone/>
            </a:pPr>
            <a:endParaRPr sz="1500">
              <a:solidFill>
                <a:schemeClr val="lt1"/>
              </a:solidFill>
              <a:latin typeface="Comfortaa"/>
              <a:ea typeface="Comfortaa"/>
              <a:cs typeface="Comfortaa"/>
              <a:sym typeface="Comfortaa"/>
            </a:endParaRPr>
          </a:p>
          <a:p>
            <a:pPr marL="457200" lvl="0"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Using polynomial relations (Kirkpatrick et al. 2019,2021) based on absolute magnitudes and colors:</a:t>
            </a:r>
            <a:endParaRPr sz="1500">
              <a:solidFill>
                <a:schemeClr val="lt1"/>
              </a:solidFill>
              <a:latin typeface="Comfortaa"/>
              <a:ea typeface="Comfortaa"/>
              <a:cs typeface="Comfortaa"/>
              <a:sym typeface="Comfortaa"/>
            </a:endParaRPr>
          </a:p>
          <a:p>
            <a:pPr marL="457200" lvl="0" indent="0" algn="l" rtl="0">
              <a:spcBef>
                <a:spcPts val="0"/>
              </a:spcBef>
              <a:spcAft>
                <a:spcPts val="0"/>
              </a:spcAft>
              <a:buNone/>
            </a:pPr>
            <a:endParaRPr sz="1500">
              <a:solidFill>
                <a:schemeClr val="lt1"/>
              </a:solidFill>
              <a:latin typeface="Comfortaa"/>
              <a:ea typeface="Comfortaa"/>
              <a:cs typeface="Comfortaa"/>
              <a:sym typeface="Comfortaa"/>
            </a:endParaRPr>
          </a:p>
          <a:p>
            <a:pPr marL="914400" lvl="1"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calculated a large range of temperatures between ~400 K and ~650 K due to the anomalous photometry of W1055</a:t>
            </a:r>
            <a:endParaRPr sz="1500">
              <a:solidFill>
                <a:schemeClr val="lt1"/>
              </a:solidFill>
              <a:latin typeface="Comfortaa"/>
              <a:ea typeface="Comfortaa"/>
              <a:cs typeface="Comfortaa"/>
              <a:sym typeface="Comfortaa"/>
            </a:endParaRPr>
          </a:p>
          <a:p>
            <a:pPr marL="457200" lvl="0" indent="0" algn="l" rtl="0">
              <a:spcBef>
                <a:spcPts val="0"/>
              </a:spcBef>
              <a:spcAft>
                <a:spcPts val="0"/>
              </a:spcAft>
              <a:buNone/>
            </a:pPr>
            <a:endParaRPr sz="1500">
              <a:solidFill>
                <a:schemeClr val="lt1"/>
              </a:solidFill>
              <a:latin typeface="Comfortaa"/>
              <a:ea typeface="Comfortaa"/>
              <a:cs typeface="Comfortaa"/>
              <a:sym typeface="Comfortaa"/>
            </a:endParaRPr>
          </a:p>
          <a:p>
            <a:pPr marL="457200" lvl="0"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Because of this, we estimate an </a:t>
            </a:r>
            <a:r>
              <a:rPr lang="en" sz="1500" b="1">
                <a:solidFill>
                  <a:schemeClr val="lt1"/>
                </a:solidFill>
                <a:latin typeface="Comfortaa"/>
                <a:ea typeface="Comfortaa"/>
                <a:cs typeface="Comfortaa"/>
                <a:sym typeface="Comfortaa"/>
              </a:rPr>
              <a:t>uncertain temperature of 500 K +/- 150 K</a:t>
            </a:r>
            <a:endParaRPr sz="1800" b="1">
              <a:solidFill>
                <a:schemeClr val="lt1"/>
              </a:solidFill>
              <a:latin typeface="Comfortaa"/>
              <a:ea typeface="Comfortaa"/>
              <a:cs typeface="Comfortaa"/>
              <a:sym typeface="Comfortaa"/>
            </a:endParaRPr>
          </a:p>
        </p:txBody>
      </p:sp>
      <p:pic>
        <p:nvPicPr>
          <p:cNvPr id="590" name="Google Shape;590;p50"/>
          <p:cNvPicPr preferRelativeResize="0"/>
          <p:nvPr/>
        </p:nvPicPr>
        <p:blipFill rotWithShape="1">
          <a:blip r:embed="rId4">
            <a:alphaModFix/>
          </a:blip>
          <a:srcRect b="50881"/>
          <a:stretch/>
        </p:blipFill>
        <p:spPr>
          <a:xfrm>
            <a:off x="2049200" y="3403025"/>
            <a:ext cx="5982602" cy="17404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4"/>
        <p:cNvGrpSpPr/>
        <p:nvPr/>
      </p:nvGrpSpPr>
      <p:grpSpPr>
        <a:xfrm>
          <a:off x="0" y="0"/>
          <a:ext cx="0" cy="0"/>
          <a:chOff x="0" y="0"/>
          <a:chExt cx="0" cy="0"/>
        </a:xfrm>
      </p:grpSpPr>
      <p:sp>
        <p:nvSpPr>
          <p:cNvPr id="595" name="Google Shape;595;p51"/>
          <p:cNvSpPr txBox="1"/>
          <p:nvPr/>
        </p:nvSpPr>
        <p:spPr>
          <a:xfrm>
            <a:off x="62775" y="156550"/>
            <a:ext cx="89415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chemeClr val="lt1"/>
                </a:solidFill>
                <a:latin typeface="Comfortaa"/>
                <a:ea typeface="Comfortaa"/>
                <a:cs typeface="Comfortaa"/>
                <a:sym typeface="Comfortaa"/>
              </a:rPr>
              <a:t>Age Estimates are Very Young!</a:t>
            </a:r>
            <a:endParaRPr sz="3900" b="1">
              <a:solidFill>
                <a:schemeClr val="lt1"/>
              </a:solidFill>
              <a:latin typeface="Comfortaa"/>
              <a:ea typeface="Comfortaa"/>
              <a:cs typeface="Comfortaa"/>
              <a:sym typeface="Comfortaa"/>
            </a:endParaRPr>
          </a:p>
        </p:txBody>
      </p:sp>
      <p:sp>
        <p:nvSpPr>
          <p:cNvPr id="596" name="Google Shape;596;p51"/>
          <p:cNvSpPr txBox="1"/>
          <p:nvPr/>
        </p:nvSpPr>
        <p:spPr>
          <a:xfrm>
            <a:off x="887200" y="820050"/>
            <a:ext cx="7347300" cy="22626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Using the BANYAN Σ model which estimates an object’s moving group (and therefore probable age) based on kinematics:</a:t>
            </a:r>
            <a:endParaRPr sz="1500">
              <a:solidFill>
                <a:schemeClr val="lt1"/>
              </a:solidFill>
              <a:latin typeface="Comfortaa"/>
              <a:ea typeface="Comfortaa"/>
              <a:cs typeface="Comfortaa"/>
              <a:sym typeface="Comfortaa"/>
            </a:endParaRPr>
          </a:p>
          <a:p>
            <a:pPr marL="457200" lvl="0" indent="0" algn="l" rtl="0">
              <a:spcBef>
                <a:spcPts val="0"/>
              </a:spcBef>
              <a:spcAft>
                <a:spcPts val="0"/>
              </a:spcAft>
              <a:buNone/>
            </a:pPr>
            <a:endParaRPr sz="1500">
              <a:solidFill>
                <a:schemeClr val="lt1"/>
              </a:solidFill>
              <a:latin typeface="Comfortaa"/>
              <a:ea typeface="Comfortaa"/>
              <a:cs typeface="Comfortaa"/>
              <a:sym typeface="Comfortaa"/>
            </a:endParaRPr>
          </a:p>
          <a:p>
            <a:pPr marL="914400" lvl="1"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find a 98.2% probability in the Crius 197 association from W1055’s parallax, which would indicate an age of 180 +/- 9 Myr</a:t>
            </a:r>
            <a:endParaRPr sz="1500">
              <a:solidFill>
                <a:schemeClr val="lt1"/>
              </a:solidFill>
              <a:latin typeface="Comfortaa"/>
              <a:ea typeface="Comfortaa"/>
              <a:cs typeface="Comfortaa"/>
              <a:sym typeface="Comfortaa"/>
            </a:endParaRPr>
          </a:p>
          <a:p>
            <a:pPr marL="914400" lvl="0" indent="0" algn="l" rtl="0">
              <a:spcBef>
                <a:spcPts val="0"/>
              </a:spcBef>
              <a:spcAft>
                <a:spcPts val="0"/>
              </a:spcAft>
              <a:buNone/>
            </a:pPr>
            <a:endParaRPr sz="1500">
              <a:solidFill>
                <a:schemeClr val="lt1"/>
              </a:solidFill>
              <a:latin typeface="Comfortaa"/>
              <a:ea typeface="Comfortaa"/>
              <a:cs typeface="Comfortaa"/>
              <a:sym typeface="Comfortaa"/>
            </a:endParaRPr>
          </a:p>
          <a:p>
            <a:pPr marL="457200" lvl="0"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would need JWST to observe W1055’s radial velocity, which would conclusively test if W1055 is in Crius 197.</a:t>
            </a:r>
            <a:endParaRPr sz="1500">
              <a:solidFill>
                <a:schemeClr val="lt1"/>
              </a:solidFill>
              <a:latin typeface="Comfortaa"/>
              <a:ea typeface="Comfortaa"/>
              <a:cs typeface="Comfortaa"/>
              <a:sym typeface="Comfortaa"/>
            </a:endParaRPr>
          </a:p>
          <a:p>
            <a:pPr marL="457200" lvl="0" indent="0" algn="l" rtl="0">
              <a:spcBef>
                <a:spcPts val="0"/>
              </a:spcBef>
              <a:spcAft>
                <a:spcPts val="0"/>
              </a:spcAft>
              <a:buNone/>
            </a:pPr>
            <a:endParaRPr sz="1500">
              <a:solidFill>
                <a:schemeClr val="lt1"/>
              </a:solidFill>
              <a:latin typeface="Comfortaa"/>
              <a:ea typeface="Comfortaa"/>
              <a:cs typeface="Comfortaa"/>
              <a:sym typeface="Comfortaa"/>
            </a:endParaRPr>
          </a:p>
        </p:txBody>
      </p:sp>
      <p:pic>
        <p:nvPicPr>
          <p:cNvPr id="597" name="Google Shape;597;p51"/>
          <p:cNvPicPr preferRelativeResize="0"/>
          <p:nvPr/>
        </p:nvPicPr>
        <p:blipFill rotWithShape="1">
          <a:blip r:embed="rId4">
            <a:alphaModFix/>
          </a:blip>
          <a:srcRect t="50000"/>
          <a:stretch/>
        </p:blipFill>
        <p:spPr>
          <a:xfrm>
            <a:off x="1536650" y="3018775"/>
            <a:ext cx="6070702" cy="2146074"/>
          </a:xfrm>
          <a:prstGeom prst="rect">
            <a:avLst/>
          </a:prstGeom>
          <a:noFill/>
          <a:ln>
            <a:noFill/>
          </a:ln>
        </p:spPr>
      </p:pic>
      <p:sp>
        <p:nvSpPr>
          <p:cNvPr id="598" name="Google Shape;598;p51"/>
          <p:cNvSpPr txBox="1"/>
          <p:nvPr/>
        </p:nvSpPr>
        <p:spPr>
          <a:xfrm>
            <a:off x="7666900" y="4549250"/>
            <a:ext cx="1403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Image credit: Perseus</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2"/>
        <p:cNvGrpSpPr/>
        <p:nvPr/>
      </p:nvGrpSpPr>
      <p:grpSpPr>
        <a:xfrm>
          <a:off x="0" y="0"/>
          <a:ext cx="0" cy="0"/>
          <a:chOff x="0" y="0"/>
          <a:chExt cx="0" cy="0"/>
        </a:xfrm>
      </p:grpSpPr>
      <p:pic>
        <p:nvPicPr>
          <p:cNvPr id="603" name="Google Shape;603;p52"/>
          <p:cNvPicPr preferRelativeResize="0"/>
          <p:nvPr/>
        </p:nvPicPr>
        <p:blipFill>
          <a:blip r:embed="rId4">
            <a:alphaModFix/>
          </a:blip>
          <a:stretch>
            <a:fillRect/>
          </a:stretch>
        </p:blipFill>
        <p:spPr>
          <a:xfrm>
            <a:off x="0" y="-166625"/>
            <a:ext cx="9144003" cy="5290375"/>
          </a:xfrm>
          <a:prstGeom prst="rect">
            <a:avLst/>
          </a:prstGeom>
          <a:noFill/>
          <a:ln>
            <a:noFill/>
          </a:ln>
        </p:spPr>
      </p:pic>
      <p:sp>
        <p:nvSpPr>
          <p:cNvPr id="604" name="Google Shape;604;p52"/>
          <p:cNvSpPr txBox="1"/>
          <p:nvPr/>
        </p:nvSpPr>
        <p:spPr>
          <a:xfrm>
            <a:off x="62775" y="156550"/>
            <a:ext cx="89415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chemeClr val="lt1"/>
                </a:solidFill>
                <a:latin typeface="Comfortaa"/>
                <a:ea typeface="Comfortaa"/>
                <a:cs typeface="Comfortaa"/>
                <a:sym typeface="Comfortaa"/>
              </a:rPr>
              <a:t>Finally, the Mass!</a:t>
            </a:r>
            <a:endParaRPr sz="3900" b="1">
              <a:solidFill>
                <a:schemeClr val="lt1"/>
              </a:solidFill>
              <a:latin typeface="Comfortaa"/>
              <a:ea typeface="Comfortaa"/>
              <a:cs typeface="Comfortaa"/>
              <a:sym typeface="Comfortaa"/>
            </a:endParaRPr>
          </a:p>
        </p:txBody>
      </p:sp>
      <p:sp>
        <p:nvSpPr>
          <p:cNvPr id="605" name="Google Shape;605;p52"/>
          <p:cNvSpPr txBox="1"/>
          <p:nvPr/>
        </p:nvSpPr>
        <p:spPr>
          <a:xfrm>
            <a:off x="887200" y="1124850"/>
            <a:ext cx="7347300" cy="1569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Using our previous age estimate of ~180 Myr and an estimated log(L</a:t>
            </a:r>
            <a:r>
              <a:rPr lang="en" sz="1500" baseline="-25000">
                <a:solidFill>
                  <a:schemeClr val="lt1"/>
                </a:solidFill>
                <a:latin typeface="Comfortaa"/>
                <a:ea typeface="Comfortaa"/>
                <a:cs typeface="Comfortaa"/>
                <a:sym typeface="Comfortaa"/>
              </a:rPr>
              <a:t>bol</a:t>
            </a:r>
            <a:r>
              <a:rPr lang="en" sz="1500">
                <a:solidFill>
                  <a:schemeClr val="lt1"/>
                </a:solidFill>
                <a:latin typeface="Comfortaa"/>
                <a:ea typeface="Comfortaa"/>
                <a:cs typeface="Comfortaa"/>
                <a:sym typeface="Comfortaa"/>
              </a:rPr>
              <a:t>/L</a:t>
            </a:r>
            <a:r>
              <a:rPr lang="en" sz="1500" baseline="-25000">
                <a:solidFill>
                  <a:schemeClr val="lt1"/>
                </a:solidFill>
                <a:latin typeface="Comfortaa"/>
                <a:ea typeface="Comfortaa"/>
                <a:cs typeface="Comfortaa"/>
                <a:sym typeface="Comfortaa"/>
              </a:rPr>
              <a:t>Sun</a:t>
            </a:r>
            <a:r>
              <a:rPr lang="en" sz="1500">
                <a:solidFill>
                  <a:schemeClr val="lt1"/>
                </a:solidFill>
                <a:latin typeface="Comfortaa"/>
                <a:ea typeface="Comfortaa"/>
                <a:cs typeface="Comfortaa"/>
                <a:sym typeface="Comfortaa"/>
              </a:rPr>
              <a:t>) ~ -6.0 from its spectral energy distributions:</a:t>
            </a:r>
            <a:endParaRPr sz="1500">
              <a:solidFill>
                <a:schemeClr val="lt1"/>
              </a:solidFill>
              <a:latin typeface="Comfortaa"/>
              <a:ea typeface="Comfortaa"/>
              <a:cs typeface="Comfortaa"/>
              <a:sym typeface="Comfortaa"/>
            </a:endParaRPr>
          </a:p>
          <a:p>
            <a:pPr marL="457200" lvl="0" indent="0" algn="l" rtl="0">
              <a:spcBef>
                <a:spcPts val="0"/>
              </a:spcBef>
              <a:spcAft>
                <a:spcPts val="0"/>
              </a:spcAft>
              <a:buNone/>
            </a:pPr>
            <a:endParaRPr sz="1500">
              <a:solidFill>
                <a:schemeClr val="lt1"/>
              </a:solidFill>
              <a:latin typeface="Comfortaa"/>
              <a:ea typeface="Comfortaa"/>
              <a:cs typeface="Comfortaa"/>
              <a:sym typeface="Comfortaa"/>
            </a:endParaRPr>
          </a:p>
          <a:p>
            <a:pPr marL="914400" lvl="1"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estimate a mass of 4-6 Jupiter masses, which is well within the planetary mass regime (Filippazzo et al. 2015.)</a:t>
            </a:r>
            <a:endParaRPr sz="1500">
              <a:solidFill>
                <a:schemeClr val="lt1"/>
              </a:solidFill>
              <a:latin typeface="Comfortaa"/>
              <a:ea typeface="Comfortaa"/>
              <a:cs typeface="Comfortaa"/>
              <a:sym typeface="Comfortaa"/>
            </a:endParaRPr>
          </a:p>
          <a:p>
            <a:pPr marL="0" lvl="0" indent="0" algn="l" rtl="0">
              <a:spcBef>
                <a:spcPts val="0"/>
              </a:spcBef>
              <a:spcAft>
                <a:spcPts val="0"/>
              </a:spcAft>
              <a:buNone/>
            </a:pPr>
            <a:endParaRPr sz="1500">
              <a:solidFill>
                <a:schemeClr val="lt1"/>
              </a:solidFill>
              <a:latin typeface="Comfortaa"/>
              <a:ea typeface="Comfortaa"/>
              <a:cs typeface="Comfortaa"/>
              <a:sym typeface="Comfortaa"/>
            </a:endParaRPr>
          </a:p>
        </p:txBody>
      </p:sp>
      <p:pic>
        <p:nvPicPr>
          <p:cNvPr id="606" name="Google Shape;606;p52"/>
          <p:cNvPicPr preferRelativeResize="0"/>
          <p:nvPr/>
        </p:nvPicPr>
        <p:blipFill>
          <a:blip r:embed="rId5">
            <a:alphaModFix/>
          </a:blip>
          <a:stretch>
            <a:fillRect/>
          </a:stretch>
        </p:blipFill>
        <p:spPr>
          <a:xfrm>
            <a:off x="2958312" y="2462925"/>
            <a:ext cx="3227374" cy="2420525"/>
          </a:xfrm>
          <a:prstGeom prst="rect">
            <a:avLst/>
          </a:prstGeom>
          <a:noFill/>
          <a:ln>
            <a:noFill/>
          </a:ln>
        </p:spPr>
      </p:pic>
      <p:sp>
        <p:nvSpPr>
          <p:cNvPr id="607" name="Google Shape;607;p52"/>
          <p:cNvSpPr txBox="1"/>
          <p:nvPr/>
        </p:nvSpPr>
        <p:spPr>
          <a:xfrm>
            <a:off x="2305050" y="4883450"/>
            <a:ext cx="4533900" cy="24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Artist’s rendition of an active brown dwarf with storms</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1"/>
        <p:cNvGrpSpPr/>
        <p:nvPr/>
      </p:nvGrpSpPr>
      <p:grpSpPr>
        <a:xfrm>
          <a:off x="0" y="0"/>
          <a:ext cx="0" cy="0"/>
          <a:chOff x="0" y="0"/>
          <a:chExt cx="0" cy="0"/>
        </a:xfrm>
      </p:grpSpPr>
      <p:sp>
        <p:nvSpPr>
          <p:cNvPr id="612" name="Google Shape;612;p53"/>
          <p:cNvSpPr txBox="1"/>
          <p:nvPr/>
        </p:nvSpPr>
        <p:spPr>
          <a:xfrm>
            <a:off x="62775" y="156550"/>
            <a:ext cx="89415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lt1"/>
                </a:solidFill>
                <a:latin typeface="Comfortaa"/>
                <a:ea typeface="Comfortaa"/>
                <a:cs typeface="Comfortaa"/>
                <a:sym typeface="Comfortaa"/>
              </a:rPr>
              <a:t>Conclusion &amp; JWST Follow Up</a:t>
            </a:r>
            <a:endParaRPr sz="3200" b="1">
              <a:solidFill>
                <a:schemeClr val="lt1"/>
              </a:solidFill>
              <a:latin typeface="Comfortaa"/>
              <a:ea typeface="Comfortaa"/>
              <a:cs typeface="Comfortaa"/>
              <a:sym typeface="Comfortaa"/>
            </a:endParaRPr>
          </a:p>
        </p:txBody>
      </p:sp>
      <p:sp>
        <p:nvSpPr>
          <p:cNvPr id="613" name="Google Shape;613;p53"/>
          <p:cNvSpPr txBox="1"/>
          <p:nvPr/>
        </p:nvSpPr>
        <p:spPr>
          <a:xfrm>
            <a:off x="887200" y="1124850"/>
            <a:ext cx="7347300" cy="1800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We spectroscopically confirmed W1055 as a Y0 (pec) brown dwarf with an estimated T = 500 +-150 K, an age of ~180 +/- 9 Myr, and an estimated mass of 4-6 M</a:t>
            </a:r>
            <a:r>
              <a:rPr lang="en" sz="800">
                <a:solidFill>
                  <a:schemeClr val="lt1"/>
                </a:solidFill>
                <a:latin typeface="Comfortaa"/>
                <a:ea typeface="Comfortaa"/>
                <a:cs typeface="Comfortaa"/>
                <a:sym typeface="Comfortaa"/>
              </a:rPr>
              <a:t>Jup</a:t>
            </a:r>
            <a:r>
              <a:rPr lang="en" sz="1500">
                <a:solidFill>
                  <a:schemeClr val="lt1"/>
                </a:solidFill>
                <a:latin typeface="Comfortaa"/>
                <a:ea typeface="Comfortaa"/>
                <a:cs typeface="Comfortaa"/>
                <a:sym typeface="Comfortaa"/>
              </a:rPr>
              <a:t>.</a:t>
            </a:r>
            <a:endParaRPr sz="1500">
              <a:solidFill>
                <a:schemeClr val="lt1"/>
              </a:solidFill>
              <a:latin typeface="Comfortaa"/>
              <a:ea typeface="Comfortaa"/>
              <a:cs typeface="Comfortaa"/>
              <a:sym typeface="Comfortaa"/>
            </a:endParaRPr>
          </a:p>
          <a:p>
            <a:pPr marL="457200" lvl="0" indent="0" algn="l" rtl="0">
              <a:spcBef>
                <a:spcPts val="0"/>
              </a:spcBef>
              <a:spcAft>
                <a:spcPts val="0"/>
              </a:spcAft>
              <a:buNone/>
            </a:pPr>
            <a:endParaRPr sz="1500">
              <a:solidFill>
                <a:schemeClr val="lt1"/>
              </a:solidFill>
              <a:latin typeface="Comfortaa"/>
              <a:ea typeface="Comfortaa"/>
              <a:cs typeface="Comfortaa"/>
              <a:sym typeface="Comfortaa"/>
            </a:endParaRPr>
          </a:p>
          <a:p>
            <a:pPr marL="457200" lvl="0" indent="-323850" algn="l" rtl="0">
              <a:spcBef>
                <a:spcPts val="0"/>
              </a:spcBef>
              <a:spcAft>
                <a:spcPts val="0"/>
              </a:spcAft>
              <a:buClr>
                <a:schemeClr val="lt1"/>
              </a:buClr>
              <a:buSzPts val="1500"/>
              <a:buFont typeface="Comfortaa"/>
              <a:buChar char="●"/>
            </a:pPr>
            <a:r>
              <a:rPr lang="en" sz="1500">
                <a:solidFill>
                  <a:schemeClr val="lt1"/>
                </a:solidFill>
                <a:latin typeface="Comfortaa"/>
                <a:ea typeface="Comfortaa"/>
                <a:cs typeface="Comfortaa"/>
                <a:sym typeface="Comfortaa"/>
              </a:rPr>
              <a:t>W1055 adds to the growing diversity of Y dwarfs, and may be the first “young” Y dwarf.</a:t>
            </a:r>
            <a:endParaRPr sz="1500">
              <a:solidFill>
                <a:schemeClr val="lt1"/>
              </a:solidFill>
              <a:latin typeface="Comfortaa"/>
              <a:ea typeface="Comfortaa"/>
              <a:cs typeface="Comfortaa"/>
              <a:sym typeface="Comfortaa"/>
            </a:endParaRPr>
          </a:p>
          <a:p>
            <a:pPr marL="457200" lvl="0" indent="0" algn="l" rtl="0">
              <a:spcBef>
                <a:spcPts val="0"/>
              </a:spcBef>
              <a:spcAft>
                <a:spcPts val="0"/>
              </a:spcAft>
              <a:buNone/>
            </a:pPr>
            <a:endParaRPr sz="1500">
              <a:solidFill>
                <a:schemeClr val="lt1"/>
              </a:solidFill>
              <a:latin typeface="Comfortaa"/>
              <a:ea typeface="Comfortaa"/>
              <a:cs typeface="Comfortaa"/>
              <a:sym typeface="Comfortaa"/>
            </a:endParaRPr>
          </a:p>
        </p:txBody>
      </p:sp>
      <p:pic>
        <p:nvPicPr>
          <p:cNvPr id="614" name="Google Shape;614;p53"/>
          <p:cNvPicPr preferRelativeResize="0"/>
          <p:nvPr/>
        </p:nvPicPr>
        <p:blipFill>
          <a:blip r:embed="rId4">
            <a:alphaModFix/>
          </a:blip>
          <a:stretch>
            <a:fillRect/>
          </a:stretch>
        </p:blipFill>
        <p:spPr>
          <a:xfrm>
            <a:off x="3820688" y="2884225"/>
            <a:ext cx="4016476" cy="2259275"/>
          </a:xfrm>
          <a:prstGeom prst="rect">
            <a:avLst/>
          </a:prstGeom>
          <a:noFill/>
          <a:ln>
            <a:noFill/>
          </a:ln>
        </p:spPr>
      </p:pic>
      <p:sp>
        <p:nvSpPr>
          <p:cNvPr id="615" name="Google Shape;615;p53"/>
          <p:cNvSpPr txBox="1"/>
          <p:nvPr/>
        </p:nvSpPr>
        <p:spPr>
          <a:xfrm>
            <a:off x="7856900" y="4527900"/>
            <a:ext cx="1403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Image credit: ESA</a:t>
            </a:r>
            <a:endParaRPr>
              <a:solidFill>
                <a:schemeClr val="lt1"/>
              </a:solidFill>
            </a:endParaRPr>
          </a:p>
        </p:txBody>
      </p:sp>
      <p:sp>
        <p:nvSpPr>
          <p:cNvPr id="616" name="Google Shape;616;p53"/>
          <p:cNvSpPr txBox="1"/>
          <p:nvPr/>
        </p:nvSpPr>
        <p:spPr>
          <a:xfrm>
            <a:off x="409775" y="3263563"/>
            <a:ext cx="3391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omfortaa"/>
                <a:ea typeface="Comfortaa"/>
                <a:cs typeface="Comfortaa"/>
                <a:sym typeface="Comfortaa"/>
              </a:rPr>
              <a:t>JWST spectroscopy and radial velocity observation will give an accurate classification in 2024-2025!</a:t>
            </a:r>
            <a:endParaRPr sz="1800">
              <a:solidFill>
                <a:schemeClr val="lt1"/>
              </a:solidFill>
              <a:latin typeface="Comfortaa"/>
              <a:ea typeface="Comfortaa"/>
              <a:cs typeface="Comfortaa"/>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0"/>
        <p:cNvGrpSpPr/>
        <p:nvPr/>
      </p:nvGrpSpPr>
      <p:grpSpPr>
        <a:xfrm>
          <a:off x="0" y="0"/>
          <a:ext cx="0" cy="0"/>
          <a:chOff x="0" y="0"/>
          <a:chExt cx="0" cy="0"/>
        </a:xfrm>
      </p:grpSpPr>
      <p:sp>
        <p:nvSpPr>
          <p:cNvPr id="621" name="Google Shape;621;p54"/>
          <p:cNvSpPr txBox="1"/>
          <p:nvPr/>
        </p:nvSpPr>
        <p:spPr>
          <a:xfrm>
            <a:off x="165700" y="48675"/>
            <a:ext cx="8837700" cy="8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lt1"/>
                </a:solidFill>
                <a:latin typeface="Comfortaa"/>
                <a:ea typeface="Comfortaa"/>
                <a:cs typeface="Comfortaa"/>
                <a:sym typeface="Comfortaa"/>
              </a:rPr>
              <a:t>Acknowledgments</a:t>
            </a:r>
            <a:endParaRPr sz="4800" b="1">
              <a:solidFill>
                <a:schemeClr val="lt1"/>
              </a:solidFill>
              <a:latin typeface="Comfortaa"/>
              <a:ea typeface="Comfortaa"/>
              <a:cs typeface="Comfortaa"/>
              <a:sym typeface="Comfortaa"/>
            </a:endParaRPr>
          </a:p>
        </p:txBody>
      </p:sp>
      <p:sp>
        <p:nvSpPr>
          <p:cNvPr id="622" name="Google Shape;622;p54"/>
          <p:cNvSpPr txBox="1"/>
          <p:nvPr/>
        </p:nvSpPr>
        <p:spPr>
          <a:xfrm>
            <a:off x="868350" y="809875"/>
            <a:ext cx="7407300" cy="104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Comfortaa Medium"/>
                <a:ea typeface="Comfortaa Medium"/>
                <a:cs typeface="Comfortaa Medium"/>
                <a:sym typeface="Comfortaa Medium"/>
              </a:rPr>
              <a:t>I thank Dr. Aaron Meisner and the Backyard Worlds Team for their assistance in preparing this presentation.</a:t>
            </a:r>
            <a:endParaRPr sz="1800">
              <a:solidFill>
                <a:schemeClr val="lt1"/>
              </a:solidFill>
              <a:latin typeface="Comfortaa Medium"/>
              <a:ea typeface="Comfortaa Medium"/>
              <a:cs typeface="Comfortaa Medium"/>
              <a:sym typeface="Comfortaa Medium"/>
            </a:endParaRPr>
          </a:p>
        </p:txBody>
      </p:sp>
      <p:sp>
        <p:nvSpPr>
          <p:cNvPr id="623" name="Google Shape;623;p54"/>
          <p:cNvSpPr txBox="1"/>
          <p:nvPr/>
        </p:nvSpPr>
        <p:spPr>
          <a:xfrm>
            <a:off x="436113" y="4762500"/>
            <a:ext cx="233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Image credit: IPAC/Caltech</a:t>
            </a:r>
            <a:endParaRPr>
              <a:solidFill>
                <a:schemeClr val="lt1"/>
              </a:solidFill>
            </a:endParaRPr>
          </a:p>
        </p:txBody>
      </p:sp>
      <p:pic>
        <p:nvPicPr>
          <p:cNvPr id="624" name="Google Shape;624;p54"/>
          <p:cNvPicPr preferRelativeResize="0"/>
          <p:nvPr/>
        </p:nvPicPr>
        <p:blipFill>
          <a:blip r:embed="rId4">
            <a:alphaModFix/>
          </a:blip>
          <a:stretch>
            <a:fillRect/>
          </a:stretch>
        </p:blipFill>
        <p:spPr>
          <a:xfrm>
            <a:off x="457200" y="2238475"/>
            <a:ext cx="2600225" cy="2600225"/>
          </a:xfrm>
          <a:prstGeom prst="rect">
            <a:avLst/>
          </a:prstGeom>
          <a:noFill/>
          <a:ln>
            <a:noFill/>
          </a:ln>
        </p:spPr>
      </p:pic>
      <p:pic>
        <p:nvPicPr>
          <p:cNvPr id="625" name="Google Shape;625;p54"/>
          <p:cNvPicPr preferRelativeResize="0"/>
          <p:nvPr/>
        </p:nvPicPr>
        <p:blipFill>
          <a:blip r:embed="rId5">
            <a:alphaModFix/>
          </a:blip>
          <a:stretch>
            <a:fillRect/>
          </a:stretch>
        </p:blipFill>
        <p:spPr>
          <a:xfrm>
            <a:off x="6029225" y="2238475"/>
            <a:ext cx="2600225" cy="2600225"/>
          </a:xfrm>
          <a:prstGeom prst="rect">
            <a:avLst/>
          </a:prstGeom>
          <a:noFill/>
          <a:ln>
            <a:noFill/>
          </a:ln>
        </p:spPr>
      </p:pic>
      <p:cxnSp>
        <p:nvCxnSpPr>
          <p:cNvPr id="626" name="Google Shape;626;p54"/>
          <p:cNvCxnSpPr/>
          <p:nvPr/>
        </p:nvCxnSpPr>
        <p:spPr>
          <a:xfrm rot="10800000">
            <a:off x="3196725" y="3441725"/>
            <a:ext cx="1845300" cy="0"/>
          </a:xfrm>
          <a:prstGeom prst="straightConnector1">
            <a:avLst/>
          </a:prstGeom>
          <a:noFill/>
          <a:ln w="38100" cap="flat" cmpd="sng">
            <a:solidFill>
              <a:schemeClr val="lt1"/>
            </a:solidFill>
            <a:prstDash val="solid"/>
            <a:round/>
            <a:headEnd type="none" w="med" len="med"/>
            <a:tailEnd type="stealth" w="med" len="med"/>
          </a:ln>
        </p:spPr>
      </p:cxnSp>
      <p:cxnSp>
        <p:nvCxnSpPr>
          <p:cNvPr id="627" name="Google Shape;627;p54"/>
          <p:cNvCxnSpPr/>
          <p:nvPr/>
        </p:nvCxnSpPr>
        <p:spPr>
          <a:xfrm rot="10800000">
            <a:off x="4396650" y="4614375"/>
            <a:ext cx="1383900" cy="0"/>
          </a:xfrm>
          <a:prstGeom prst="straightConnector1">
            <a:avLst/>
          </a:prstGeom>
          <a:noFill/>
          <a:ln w="38100" cap="flat" cmpd="sng">
            <a:solidFill>
              <a:schemeClr val="lt1"/>
            </a:solidFill>
            <a:prstDash val="solid"/>
            <a:round/>
            <a:headEnd type="stealth" w="med" len="med"/>
            <a:tailEnd type="none" w="med" len="med"/>
          </a:ln>
        </p:spPr>
      </p:cxnSp>
      <p:sp>
        <p:nvSpPr>
          <p:cNvPr id="628" name="Google Shape;628;p54"/>
          <p:cNvSpPr txBox="1"/>
          <p:nvPr/>
        </p:nvSpPr>
        <p:spPr>
          <a:xfrm>
            <a:off x="2959675" y="2619475"/>
            <a:ext cx="2337600" cy="65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Comfortaa Medium"/>
                <a:ea typeface="Comfortaa Medium"/>
                <a:cs typeface="Comfortaa Medium"/>
                <a:sym typeface="Comfortaa Medium"/>
              </a:rPr>
              <a:t>Approved JWST Cycle 3 Proposal</a:t>
            </a:r>
            <a:endParaRPr sz="1800">
              <a:solidFill>
                <a:schemeClr val="lt1"/>
              </a:solidFill>
              <a:latin typeface="Comfortaa Medium"/>
              <a:ea typeface="Comfortaa Medium"/>
              <a:cs typeface="Comfortaa Medium"/>
              <a:sym typeface="Comfortaa Medium"/>
            </a:endParaRPr>
          </a:p>
        </p:txBody>
      </p:sp>
      <p:sp>
        <p:nvSpPr>
          <p:cNvPr id="629" name="Google Shape;629;p54"/>
          <p:cNvSpPr txBox="1"/>
          <p:nvPr/>
        </p:nvSpPr>
        <p:spPr>
          <a:xfrm>
            <a:off x="3982825" y="3838675"/>
            <a:ext cx="2097900" cy="104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Comfortaa Medium"/>
                <a:ea typeface="Comfortaa Medium"/>
                <a:cs typeface="Comfortaa Medium"/>
                <a:sym typeface="Comfortaa Medium"/>
              </a:rPr>
              <a:t>ApJ Published Paper</a:t>
            </a:r>
            <a:endParaRPr sz="1800">
              <a:solidFill>
                <a:schemeClr val="lt1"/>
              </a:solidFill>
              <a:latin typeface="Comfortaa Medium"/>
              <a:ea typeface="Comfortaa Medium"/>
              <a:cs typeface="Comfortaa Medium"/>
              <a:sym typeface="Comfortaa Medium"/>
            </a:endParaRPr>
          </a:p>
        </p:txBody>
      </p:sp>
      <p:sp>
        <p:nvSpPr>
          <p:cNvPr id="630" name="Google Shape;630;p54"/>
          <p:cNvSpPr txBox="1"/>
          <p:nvPr/>
        </p:nvSpPr>
        <p:spPr>
          <a:xfrm>
            <a:off x="3211900" y="1568625"/>
            <a:ext cx="2745300" cy="65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Comfortaa Medium"/>
                <a:ea typeface="Comfortaa Medium"/>
                <a:cs typeface="Comfortaa Medium"/>
                <a:sym typeface="Comfortaa Medium"/>
              </a:rPr>
              <a:t>Contact Me!</a:t>
            </a:r>
            <a:endParaRPr sz="1800">
              <a:solidFill>
                <a:schemeClr val="lt1"/>
              </a:solidFill>
              <a:latin typeface="Comfortaa Medium"/>
              <a:ea typeface="Comfortaa Medium"/>
              <a:cs typeface="Comfortaa Medium"/>
              <a:sym typeface="Comfortaa Medium"/>
            </a:endParaRPr>
          </a:p>
          <a:p>
            <a:pPr marL="0" lvl="0" indent="0" algn="ctr" rtl="0">
              <a:spcBef>
                <a:spcPts val="0"/>
              </a:spcBef>
              <a:spcAft>
                <a:spcPts val="0"/>
              </a:spcAft>
              <a:buNone/>
            </a:pPr>
            <a:r>
              <a:rPr lang="en" sz="1800">
                <a:solidFill>
                  <a:schemeClr val="lt1"/>
                </a:solidFill>
                <a:latin typeface="Comfortaa Medium"/>
                <a:ea typeface="Comfortaa Medium"/>
                <a:cs typeface="Comfortaa Medium"/>
                <a:sym typeface="Comfortaa Medium"/>
              </a:rPr>
              <a:t>grobbins1@ufl.edu</a:t>
            </a:r>
            <a:endParaRPr sz="1800">
              <a:solidFill>
                <a:schemeClr val="lt1"/>
              </a:solidFill>
              <a:latin typeface="Comfortaa Medium"/>
              <a:ea typeface="Comfortaa Medium"/>
              <a:cs typeface="Comfortaa Medium"/>
              <a:sym typeface="Comfortaa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0"/>
        <p:cNvGrpSpPr/>
        <p:nvPr/>
      </p:nvGrpSpPr>
      <p:grpSpPr>
        <a:xfrm>
          <a:off x="0" y="0"/>
          <a:ext cx="0" cy="0"/>
          <a:chOff x="0" y="0"/>
          <a:chExt cx="0" cy="0"/>
        </a:xfrm>
      </p:grpSpPr>
      <p:sp>
        <p:nvSpPr>
          <p:cNvPr id="371" name="Google Shape;371;p37"/>
          <p:cNvSpPr txBox="1"/>
          <p:nvPr/>
        </p:nvSpPr>
        <p:spPr>
          <a:xfrm>
            <a:off x="272550" y="333075"/>
            <a:ext cx="8598900" cy="95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lt1"/>
                </a:solidFill>
                <a:latin typeface="Comfortaa SemiBold"/>
                <a:ea typeface="Comfortaa SemiBold"/>
                <a:cs typeface="Comfortaa SemiBold"/>
                <a:sym typeface="Comfortaa SemiBold"/>
              </a:rPr>
              <a:t>What is a brown dwarf?</a:t>
            </a:r>
            <a:endParaRPr sz="2800">
              <a:solidFill>
                <a:schemeClr val="lt1"/>
              </a:solidFill>
              <a:latin typeface="Comfortaa SemiBold"/>
              <a:ea typeface="Comfortaa SemiBold"/>
              <a:cs typeface="Comfortaa SemiBold"/>
              <a:sym typeface="Comfortaa SemiBold"/>
            </a:endParaRPr>
          </a:p>
        </p:txBody>
      </p:sp>
      <p:sp>
        <p:nvSpPr>
          <p:cNvPr id="372" name="Google Shape;372;p37"/>
          <p:cNvSpPr txBox="1"/>
          <p:nvPr/>
        </p:nvSpPr>
        <p:spPr>
          <a:xfrm>
            <a:off x="0" y="4589400"/>
            <a:ext cx="259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Image credit: freepik,blenderartists, NASA/JPL, StockByM</a:t>
            </a:r>
            <a:endParaRPr sz="1200">
              <a:solidFill>
                <a:schemeClr val="lt1"/>
              </a:solidFill>
            </a:endParaRPr>
          </a:p>
        </p:txBody>
      </p:sp>
      <p:pic>
        <p:nvPicPr>
          <p:cNvPr id="373" name="Google Shape;373;p37"/>
          <p:cNvPicPr preferRelativeResize="0"/>
          <p:nvPr/>
        </p:nvPicPr>
        <p:blipFill rotWithShape="1">
          <a:blip r:embed="rId4">
            <a:alphaModFix/>
          </a:blip>
          <a:srcRect l="25773" t="12609" r="33164" b="15987"/>
          <a:stretch/>
        </p:blipFill>
        <p:spPr>
          <a:xfrm>
            <a:off x="2970625" y="1432025"/>
            <a:ext cx="2594400" cy="2537700"/>
          </a:xfrm>
          <a:prstGeom prst="ellipse">
            <a:avLst/>
          </a:prstGeom>
          <a:noFill/>
          <a:ln>
            <a:noFill/>
          </a:ln>
        </p:spPr>
      </p:pic>
      <p:pic>
        <p:nvPicPr>
          <p:cNvPr id="374" name="Google Shape;374;p37"/>
          <p:cNvPicPr preferRelativeResize="0"/>
          <p:nvPr/>
        </p:nvPicPr>
        <p:blipFill rotWithShape="1">
          <a:blip r:embed="rId5">
            <a:alphaModFix/>
          </a:blip>
          <a:srcRect l="3217" t="1927" r="1869" b="3572"/>
          <a:stretch/>
        </p:blipFill>
        <p:spPr>
          <a:xfrm>
            <a:off x="563975" y="1709675"/>
            <a:ext cx="1991100" cy="1982400"/>
          </a:xfrm>
          <a:prstGeom prst="ellipse">
            <a:avLst/>
          </a:prstGeom>
          <a:noFill/>
          <a:ln>
            <a:noFill/>
          </a:ln>
        </p:spPr>
      </p:pic>
      <p:pic>
        <p:nvPicPr>
          <p:cNvPr id="375" name="Google Shape;375;p37"/>
          <p:cNvPicPr preferRelativeResize="0"/>
          <p:nvPr/>
        </p:nvPicPr>
        <p:blipFill rotWithShape="1">
          <a:blip r:embed="rId6">
            <a:alphaModFix/>
          </a:blip>
          <a:srcRect l="20905" t="9387" r="22007" b="10855"/>
          <a:stretch/>
        </p:blipFill>
        <p:spPr>
          <a:xfrm>
            <a:off x="5806809" y="1226525"/>
            <a:ext cx="2976600" cy="2948700"/>
          </a:xfrm>
          <a:prstGeom prst="ellipse">
            <a:avLst/>
          </a:prstGeom>
          <a:noFill/>
          <a:ln>
            <a:noFill/>
          </a:ln>
        </p:spPr>
      </p:pic>
      <p:sp>
        <p:nvSpPr>
          <p:cNvPr id="376" name="Google Shape;376;p37"/>
          <p:cNvSpPr txBox="1"/>
          <p:nvPr/>
        </p:nvSpPr>
        <p:spPr>
          <a:xfrm>
            <a:off x="1015175" y="3758775"/>
            <a:ext cx="10887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Comfortaa"/>
                <a:ea typeface="Comfortaa"/>
                <a:cs typeface="Comfortaa"/>
                <a:sym typeface="Comfortaa"/>
              </a:rPr>
              <a:t>Gas Giant</a:t>
            </a:r>
            <a:endParaRPr>
              <a:solidFill>
                <a:schemeClr val="lt1"/>
              </a:solidFill>
              <a:latin typeface="Comfortaa"/>
              <a:ea typeface="Comfortaa"/>
              <a:cs typeface="Comfortaa"/>
              <a:sym typeface="Comfortaa"/>
            </a:endParaRPr>
          </a:p>
        </p:txBody>
      </p:sp>
      <p:sp>
        <p:nvSpPr>
          <p:cNvPr id="377" name="Google Shape;377;p37"/>
          <p:cNvSpPr txBox="1"/>
          <p:nvPr/>
        </p:nvSpPr>
        <p:spPr>
          <a:xfrm>
            <a:off x="3572425" y="4014750"/>
            <a:ext cx="13908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Comfortaa Medium"/>
                <a:ea typeface="Comfortaa Medium"/>
                <a:cs typeface="Comfortaa Medium"/>
                <a:sym typeface="Comfortaa Medium"/>
              </a:rPr>
              <a:t>Brown Dwarf</a:t>
            </a:r>
            <a:endParaRPr>
              <a:solidFill>
                <a:schemeClr val="lt1"/>
              </a:solidFill>
              <a:latin typeface="Comfortaa Medium"/>
              <a:ea typeface="Comfortaa Medium"/>
              <a:cs typeface="Comfortaa Medium"/>
              <a:sym typeface="Comfortaa Medium"/>
            </a:endParaRPr>
          </a:p>
        </p:txBody>
      </p:sp>
      <p:sp>
        <p:nvSpPr>
          <p:cNvPr id="378" name="Google Shape;378;p37"/>
          <p:cNvSpPr txBox="1"/>
          <p:nvPr/>
        </p:nvSpPr>
        <p:spPr>
          <a:xfrm>
            <a:off x="6504000" y="4245000"/>
            <a:ext cx="15822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Comfortaa Medium"/>
                <a:ea typeface="Comfortaa Medium"/>
                <a:cs typeface="Comfortaa Medium"/>
                <a:sym typeface="Comfortaa Medium"/>
              </a:rPr>
              <a:t>Red Dwarf Star</a:t>
            </a:r>
            <a:endParaRPr>
              <a:solidFill>
                <a:schemeClr val="lt1"/>
              </a:solidFill>
              <a:latin typeface="Comfortaa Medium"/>
              <a:ea typeface="Comfortaa Medium"/>
              <a:cs typeface="Comfortaa Medium"/>
              <a:sym typeface="Comfortaa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 calcmode="lin" valueType="num">
                                      <p:cBhvr additive="base">
                                        <p:cTn id="7" dur="100"/>
                                        <p:tgtEl>
                                          <p:spTgt spid="374"/>
                                        </p:tgtEl>
                                        <p:attrNameLst>
                                          <p:attrName>ppt_w</p:attrName>
                                        </p:attrNameLst>
                                      </p:cBhvr>
                                      <p:tavLst>
                                        <p:tav tm="0">
                                          <p:val>
                                            <p:strVal val="0"/>
                                          </p:val>
                                        </p:tav>
                                        <p:tav tm="100000">
                                          <p:val>
                                            <p:strVal val="#ppt_w"/>
                                          </p:val>
                                        </p:tav>
                                      </p:tavLst>
                                    </p:anim>
                                    <p:anim calcmode="lin" valueType="num">
                                      <p:cBhvr additive="base">
                                        <p:cTn id="8" dur="100"/>
                                        <p:tgtEl>
                                          <p:spTgt spid="374"/>
                                        </p:tgtEl>
                                        <p:attrNameLst>
                                          <p:attrName>ppt_h</p:attrName>
                                        </p:attrNameLst>
                                      </p:cBhvr>
                                      <p:tavLst>
                                        <p:tav tm="0">
                                          <p:val>
                                            <p:strVal val="0"/>
                                          </p:val>
                                        </p:tav>
                                        <p:tav tm="100000">
                                          <p:val>
                                            <p:strVal val="#ppt_h"/>
                                          </p:val>
                                        </p:tav>
                                      </p:tavLst>
                                    </p:anim>
                                  </p:childTnLst>
                                </p:cTn>
                              </p:par>
                            </p:childTnLst>
                          </p:cTn>
                        </p:par>
                        <p:par>
                          <p:cTn id="9" fill="hold">
                            <p:stCondLst>
                              <p:cond delay="100"/>
                            </p:stCondLst>
                            <p:childTnLst>
                              <p:par>
                                <p:cTn id="10" presetID="1" presetClass="entr" presetSubtype="0" fill="hold" nodeType="afterEffect">
                                  <p:stCondLst>
                                    <p:cond delay="0"/>
                                  </p:stCondLst>
                                  <p:childTnLst>
                                    <p:set>
                                      <p:cBhvr>
                                        <p:cTn id="11" dur="1" fill="hold">
                                          <p:stCondLst>
                                            <p:cond delay="0"/>
                                          </p:stCondLst>
                                        </p:cTn>
                                        <p:tgtEl>
                                          <p:spTgt spid="37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375"/>
                                        </p:tgtEl>
                                        <p:attrNameLst>
                                          <p:attrName>style.visibility</p:attrName>
                                        </p:attrNameLst>
                                      </p:cBhvr>
                                      <p:to>
                                        <p:strVal val="visible"/>
                                      </p:to>
                                    </p:set>
                                    <p:anim calcmode="lin" valueType="num">
                                      <p:cBhvr additive="base">
                                        <p:cTn id="16" dur="100"/>
                                        <p:tgtEl>
                                          <p:spTgt spid="375"/>
                                        </p:tgtEl>
                                        <p:attrNameLst>
                                          <p:attrName>ppt_w</p:attrName>
                                        </p:attrNameLst>
                                      </p:cBhvr>
                                      <p:tavLst>
                                        <p:tav tm="0">
                                          <p:val>
                                            <p:strVal val="0"/>
                                          </p:val>
                                        </p:tav>
                                        <p:tav tm="100000">
                                          <p:val>
                                            <p:strVal val="#ppt_w"/>
                                          </p:val>
                                        </p:tav>
                                      </p:tavLst>
                                    </p:anim>
                                    <p:anim calcmode="lin" valueType="num">
                                      <p:cBhvr additive="base">
                                        <p:cTn id="17" dur="100"/>
                                        <p:tgtEl>
                                          <p:spTgt spid="375"/>
                                        </p:tgtEl>
                                        <p:attrNameLst>
                                          <p:attrName>ppt_h</p:attrName>
                                        </p:attrNameLst>
                                      </p:cBhvr>
                                      <p:tavLst>
                                        <p:tav tm="0">
                                          <p:val>
                                            <p:strVal val="0"/>
                                          </p:val>
                                        </p:tav>
                                        <p:tav tm="100000">
                                          <p:val>
                                            <p:strVal val="#ppt_h"/>
                                          </p:val>
                                        </p:tav>
                                      </p:tavLst>
                                    </p:anim>
                                  </p:childTnLst>
                                </p:cTn>
                              </p:par>
                            </p:childTnLst>
                          </p:cTn>
                        </p:par>
                        <p:par>
                          <p:cTn id="18" fill="hold">
                            <p:stCondLst>
                              <p:cond delay="100"/>
                            </p:stCondLst>
                            <p:childTnLst>
                              <p:par>
                                <p:cTn id="19" presetID="1" presetClass="entr" presetSubtype="0" fill="hold" nodeType="afterEffect">
                                  <p:stCondLst>
                                    <p:cond delay="0"/>
                                  </p:stCondLst>
                                  <p:childTnLst>
                                    <p:set>
                                      <p:cBhvr>
                                        <p:cTn id="20" dur="1" fill="hold">
                                          <p:stCondLst>
                                            <p:cond delay="0"/>
                                          </p:stCondLst>
                                        </p:cTn>
                                        <p:tgtEl>
                                          <p:spTgt spid="3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73"/>
                                        </p:tgtEl>
                                        <p:attrNameLst>
                                          <p:attrName>style.visibility</p:attrName>
                                        </p:attrNameLst>
                                      </p:cBhvr>
                                      <p:to>
                                        <p:strVal val="visible"/>
                                      </p:to>
                                    </p:set>
                                    <p:anim calcmode="lin" valueType="num">
                                      <p:cBhvr additive="base">
                                        <p:cTn id="25" dur="100"/>
                                        <p:tgtEl>
                                          <p:spTgt spid="373"/>
                                        </p:tgtEl>
                                        <p:attrNameLst>
                                          <p:attrName>ppt_w</p:attrName>
                                        </p:attrNameLst>
                                      </p:cBhvr>
                                      <p:tavLst>
                                        <p:tav tm="0">
                                          <p:val>
                                            <p:strVal val="0"/>
                                          </p:val>
                                        </p:tav>
                                        <p:tav tm="100000">
                                          <p:val>
                                            <p:strVal val="#ppt_w"/>
                                          </p:val>
                                        </p:tav>
                                      </p:tavLst>
                                    </p:anim>
                                    <p:anim calcmode="lin" valueType="num">
                                      <p:cBhvr additive="base">
                                        <p:cTn id="26" dur="100"/>
                                        <p:tgtEl>
                                          <p:spTgt spid="373"/>
                                        </p:tgtEl>
                                        <p:attrNameLst>
                                          <p:attrName>ppt_h</p:attrName>
                                        </p:attrNameLst>
                                      </p:cBhvr>
                                      <p:tavLst>
                                        <p:tav tm="0">
                                          <p:val>
                                            <p:strVal val="0"/>
                                          </p:val>
                                        </p:tav>
                                        <p:tav tm="100000">
                                          <p:val>
                                            <p:strVal val="#ppt_h"/>
                                          </p:val>
                                        </p:tav>
                                      </p:tavLst>
                                    </p:anim>
                                  </p:childTnLst>
                                </p:cTn>
                              </p:par>
                            </p:childTnLst>
                          </p:cTn>
                        </p:par>
                        <p:par>
                          <p:cTn id="27" fill="hold">
                            <p:stCondLst>
                              <p:cond delay="100"/>
                            </p:stCondLst>
                            <p:childTnLst>
                              <p:par>
                                <p:cTn id="28" presetID="1" presetClass="entr" presetSubtype="0" fill="hold" nodeType="afterEffect">
                                  <p:stCondLst>
                                    <p:cond delay="0"/>
                                  </p:stCondLst>
                                  <p:childTnLst>
                                    <p:set>
                                      <p:cBhvr>
                                        <p:cTn id="29"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8"/>
          <p:cNvSpPr txBox="1">
            <a:spLocks noGrp="1"/>
          </p:cNvSpPr>
          <p:nvPr>
            <p:ph type="subTitle" idx="1"/>
          </p:nvPr>
        </p:nvSpPr>
        <p:spPr>
          <a:xfrm>
            <a:off x="621600" y="3798425"/>
            <a:ext cx="4146900" cy="12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fortaa SemiBold"/>
                <a:ea typeface="Comfortaa SemiBold"/>
                <a:cs typeface="Comfortaa SemiBold"/>
                <a:sym typeface="Comfortaa SemiBold"/>
              </a:rPr>
              <a:t>They can help us learn about exoplanet </a:t>
            </a:r>
            <a:r>
              <a:rPr lang="en" u="sng">
                <a:latin typeface="Comfortaa SemiBold"/>
                <a:ea typeface="Comfortaa SemiBold"/>
                <a:cs typeface="Comfortaa SemiBold"/>
                <a:sym typeface="Comfortaa SemiBold"/>
              </a:rPr>
              <a:t>atmospheres</a:t>
            </a:r>
            <a:r>
              <a:rPr lang="en">
                <a:latin typeface="Comfortaa SemiBold"/>
                <a:ea typeface="Comfortaa SemiBold"/>
                <a:cs typeface="Comfortaa SemiBold"/>
                <a:sym typeface="Comfortaa SemiBold"/>
              </a:rPr>
              <a:t>, </a:t>
            </a:r>
            <a:r>
              <a:rPr lang="en" u="sng">
                <a:latin typeface="Comfortaa SemiBold"/>
                <a:ea typeface="Comfortaa SemiBold"/>
                <a:cs typeface="Comfortaa SemiBold"/>
                <a:sym typeface="Comfortaa SemiBold"/>
              </a:rPr>
              <a:t>astrobiology</a:t>
            </a:r>
            <a:r>
              <a:rPr lang="en">
                <a:latin typeface="Comfortaa SemiBold"/>
                <a:ea typeface="Comfortaa SemiBold"/>
                <a:cs typeface="Comfortaa SemiBold"/>
                <a:sym typeface="Comfortaa SemiBold"/>
              </a:rPr>
              <a:t>, and </a:t>
            </a:r>
            <a:r>
              <a:rPr lang="en" u="sng">
                <a:latin typeface="Comfortaa SemiBold"/>
                <a:ea typeface="Comfortaa SemiBold"/>
                <a:cs typeface="Comfortaa SemiBold"/>
                <a:sym typeface="Comfortaa SemiBold"/>
              </a:rPr>
              <a:t>star formation</a:t>
            </a:r>
            <a:endParaRPr u="sng">
              <a:latin typeface="Comfortaa SemiBold"/>
              <a:ea typeface="Comfortaa SemiBold"/>
              <a:cs typeface="Comfortaa SemiBold"/>
              <a:sym typeface="Comfortaa SemiBold"/>
            </a:endParaRPr>
          </a:p>
          <a:p>
            <a:pPr marL="0" lvl="0" indent="0" algn="ctr" rtl="0">
              <a:spcBef>
                <a:spcPts val="0"/>
              </a:spcBef>
              <a:spcAft>
                <a:spcPts val="0"/>
              </a:spcAft>
              <a:buNone/>
            </a:pPr>
            <a:endParaRPr>
              <a:latin typeface="Comfortaa SemiBold"/>
              <a:ea typeface="Comfortaa SemiBold"/>
              <a:cs typeface="Comfortaa SemiBold"/>
              <a:sym typeface="Comfortaa SemiBold"/>
            </a:endParaRPr>
          </a:p>
        </p:txBody>
      </p:sp>
      <p:sp>
        <p:nvSpPr>
          <p:cNvPr id="384" name="Google Shape;384;p38"/>
          <p:cNvSpPr txBox="1">
            <a:spLocks noGrp="1"/>
          </p:cNvSpPr>
          <p:nvPr>
            <p:ph type="title"/>
          </p:nvPr>
        </p:nvSpPr>
        <p:spPr>
          <a:xfrm>
            <a:off x="784650" y="256325"/>
            <a:ext cx="7574700" cy="82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Comfortaa"/>
                <a:ea typeface="Comfortaa"/>
                <a:cs typeface="Comfortaa"/>
                <a:sym typeface="Comfortaa"/>
              </a:rPr>
              <a:t>Why is it important to study brown dwarfs?</a:t>
            </a:r>
            <a:endParaRPr b="1">
              <a:latin typeface="Comfortaa"/>
              <a:ea typeface="Comfortaa"/>
              <a:cs typeface="Comfortaa"/>
              <a:sym typeface="Comfortaa"/>
            </a:endParaRPr>
          </a:p>
        </p:txBody>
      </p:sp>
      <p:sp>
        <p:nvSpPr>
          <p:cNvPr id="385" name="Google Shape;385;p38"/>
          <p:cNvSpPr txBox="1"/>
          <p:nvPr/>
        </p:nvSpPr>
        <p:spPr>
          <a:xfrm>
            <a:off x="621650" y="1121625"/>
            <a:ext cx="3950400" cy="9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Comfortaa SemiBold"/>
                <a:ea typeface="Comfortaa SemiBold"/>
                <a:cs typeface="Comfortaa SemiBold"/>
                <a:sym typeface="Comfortaa SemiBold"/>
              </a:rPr>
              <a:t>They contain important molecules associated with the </a:t>
            </a:r>
            <a:r>
              <a:rPr lang="en" sz="1800" u="sng">
                <a:solidFill>
                  <a:schemeClr val="lt2"/>
                </a:solidFill>
                <a:latin typeface="Comfortaa SemiBold"/>
                <a:ea typeface="Comfortaa SemiBold"/>
                <a:cs typeface="Comfortaa SemiBold"/>
                <a:sym typeface="Comfortaa SemiBold"/>
              </a:rPr>
              <a:t>formation of life</a:t>
            </a:r>
            <a:endParaRPr u="sng">
              <a:latin typeface="Comfortaa SemiBold"/>
              <a:ea typeface="Comfortaa SemiBold"/>
              <a:cs typeface="Comfortaa SemiBold"/>
              <a:sym typeface="Comfortaa SemiBold"/>
            </a:endParaRPr>
          </a:p>
        </p:txBody>
      </p:sp>
      <p:sp>
        <p:nvSpPr>
          <p:cNvPr id="386" name="Google Shape;386;p38"/>
          <p:cNvSpPr txBox="1"/>
          <p:nvPr/>
        </p:nvSpPr>
        <p:spPr>
          <a:xfrm>
            <a:off x="621650" y="2570725"/>
            <a:ext cx="3950400" cy="7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Comfortaa SemiBold"/>
                <a:ea typeface="Comfortaa SemiBold"/>
                <a:cs typeface="Comfortaa SemiBold"/>
                <a:sym typeface="Comfortaa SemiBold"/>
              </a:rPr>
              <a:t>They often have </a:t>
            </a:r>
            <a:r>
              <a:rPr lang="en" sz="1800" u="sng">
                <a:solidFill>
                  <a:schemeClr val="lt2"/>
                </a:solidFill>
                <a:latin typeface="Comfortaa SemiBold"/>
                <a:ea typeface="Comfortaa SemiBold"/>
                <a:cs typeface="Comfortaa SemiBold"/>
                <a:sym typeface="Comfortaa SemiBold"/>
              </a:rPr>
              <a:t>no contaminating host star</a:t>
            </a:r>
            <a:r>
              <a:rPr lang="en" sz="1800">
                <a:solidFill>
                  <a:schemeClr val="lt2"/>
                </a:solidFill>
                <a:latin typeface="Comfortaa SemiBold"/>
                <a:ea typeface="Comfortaa SemiBold"/>
                <a:cs typeface="Comfortaa SemiBold"/>
                <a:sym typeface="Comfortaa SemiBold"/>
              </a:rPr>
              <a:t> (unlike exoplanet systems)</a:t>
            </a:r>
            <a:endParaRPr>
              <a:latin typeface="Comfortaa SemiBold"/>
              <a:ea typeface="Comfortaa SemiBold"/>
              <a:cs typeface="Comfortaa SemiBold"/>
              <a:sym typeface="Comfortaa SemiBold"/>
            </a:endParaRPr>
          </a:p>
        </p:txBody>
      </p:sp>
      <p:pic>
        <p:nvPicPr>
          <p:cNvPr id="387" name="Google Shape;387;p38"/>
          <p:cNvPicPr preferRelativeResize="0"/>
          <p:nvPr/>
        </p:nvPicPr>
        <p:blipFill>
          <a:blip r:embed="rId3">
            <a:alphaModFix/>
          </a:blip>
          <a:stretch>
            <a:fillRect/>
          </a:stretch>
        </p:blipFill>
        <p:spPr>
          <a:xfrm>
            <a:off x="4876850" y="2372825"/>
            <a:ext cx="4267151" cy="2400273"/>
          </a:xfrm>
          <a:prstGeom prst="rect">
            <a:avLst/>
          </a:prstGeom>
          <a:noFill/>
          <a:ln w="19050" cap="flat" cmpd="sng">
            <a:solidFill>
              <a:schemeClr val="dk2"/>
            </a:solidFill>
            <a:prstDash val="solid"/>
            <a:round/>
            <a:headEnd type="none" w="sm" len="sm"/>
            <a:tailEnd type="none" w="sm" len="sm"/>
          </a:ln>
        </p:spPr>
      </p:pic>
      <p:pic>
        <p:nvPicPr>
          <p:cNvPr id="388" name="Google Shape;388;p38"/>
          <p:cNvPicPr preferRelativeResize="0"/>
          <p:nvPr/>
        </p:nvPicPr>
        <p:blipFill>
          <a:blip r:embed="rId4">
            <a:alphaModFix/>
          </a:blip>
          <a:stretch>
            <a:fillRect/>
          </a:stretch>
        </p:blipFill>
        <p:spPr>
          <a:xfrm>
            <a:off x="5301475" y="866675"/>
            <a:ext cx="1496600" cy="1496600"/>
          </a:xfrm>
          <a:prstGeom prst="rect">
            <a:avLst/>
          </a:prstGeom>
          <a:noFill/>
          <a:ln>
            <a:noFill/>
          </a:ln>
        </p:spPr>
      </p:pic>
      <p:pic>
        <p:nvPicPr>
          <p:cNvPr id="389" name="Google Shape;389;p38"/>
          <p:cNvPicPr preferRelativeResize="0"/>
          <p:nvPr/>
        </p:nvPicPr>
        <p:blipFill rotWithShape="1">
          <a:blip r:embed="rId5">
            <a:alphaModFix/>
          </a:blip>
          <a:srcRect l="839" t="9647" r="424" b="7254"/>
          <a:stretch/>
        </p:blipFill>
        <p:spPr>
          <a:xfrm rot="1193380">
            <a:off x="7057551" y="920303"/>
            <a:ext cx="1652016" cy="1412564"/>
          </a:xfrm>
          <a:prstGeom prst="cloud">
            <a:avLst/>
          </a:prstGeom>
          <a:noFill/>
          <a:ln>
            <a:noFill/>
          </a:ln>
        </p:spPr>
      </p:pic>
      <p:sp>
        <p:nvSpPr>
          <p:cNvPr id="390" name="Google Shape;390;p38"/>
          <p:cNvSpPr txBox="1"/>
          <p:nvPr/>
        </p:nvSpPr>
        <p:spPr>
          <a:xfrm>
            <a:off x="4876725" y="4773100"/>
            <a:ext cx="426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Image credit: IPAC/Caltech, flaticon</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 calcmode="lin" valueType="num">
                                      <p:cBhvr additive="base">
                                        <p:cTn id="7" dur="500"/>
                                        <p:tgtEl>
                                          <p:spTgt spid="385"/>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8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8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86"/>
                                        </p:tgtEl>
                                        <p:attrNameLst>
                                          <p:attrName>style.visibility</p:attrName>
                                        </p:attrNameLst>
                                      </p:cBhvr>
                                      <p:to>
                                        <p:strVal val="visible"/>
                                      </p:to>
                                    </p:set>
                                    <p:anim calcmode="lin" valueType="num">
                                      <p:cBhvr additive="base">
                                        <p:cTn id="18" dur="500"/>
                                        <p:tgtEl>
                                          <p:spTgt spid="386"/>
                                        </p:tgtEl>
                                        <p:attrNameLst>
                                          <p:attrName>ppt_x</p:attrName>
                                        </p:attrNameLst>
                                      </p:cBhvr>
                                      <p:tavLst>
                                        <p:tav tm="0">
                                          <p:val>
                                            <p:strVal val="#ppt_x-1"/>
                                          </p:val>
                                        </p:tav>
                                        <p:tav tm="100000">
                                          <p:val>
                                            <p:strVal val="#ppt_x"/>
                                          </p:val>
                                        </p:tav>
                                      </p:tavLst>
                                    </p:anim>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8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383"/>
                                        </p:tgtEl>
                                        <p:attrNameLst>
                                          <p:attrName>style.visibility</p:attrName>
                                        </p:attrNameLst>
                                      </p:cBhvr>
                                      <p:to>
                                        <p:strVal val="visible"/>
                                      </p:to>
                                    </p:set>
                                    <p:anim calcmode="lin" valueType="num">
                                      <p:cBhvr additive="base">
                                        <p:cTn id="26" dur="500"/>
                                        <p:tgtEl>
                                          <p:spTgt spid="3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9"/>
          <p:cNvSpPr txBox="1">
            <a:spLocks noGrp="1"/>
          </p:cNvSpPr>
          <p:nvPr>
            <p:ph type="title"/>
          </p:nvPr>
        </p:nvSpPr>
        <p:spPr>
          <a:xfrm>
            <a:off x="2302638" y="1974438"/>
            <a:ext cx="453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a:t>CWISE J1055+5443</a:t>
            </a:r>
            <a:endParaRPr sz="4700"/>
          </a:p>
        </p:txBody>
      </p:sp>
      <p:grpSp>
        <p:nvGrpSpPr>
          <p:cNvPr id="396" name="Google Shape;396;p39"/>
          <p:cNvGrpSpPr/>
          <p:nvPr/>
        </p:nvGrpSpPr>
        <p:grpSpPr>
          <a:xfrm>
            <a:off x="-12960038" y="-803229"/>
            <a:ext cx="26490689" cy="6247299"/>
            <a:chOff x="-12960038" y="-803229"/>
            <a:chExt cx="26490689" cy="6247299"/>
          </a:xfrm>
        </p:grpSpPr>
        <p:sp>
          <p:nvSpPr>
            <p:cNvPr id="397" name="Google Shape;397;p39"/>
            <p:cNvSpPr/>
            <p:nvPr/>
          </p:nvSpPr>
          <p:spPr>
            <a:xfrm rot="10800000">
              <a:off x="-1617236" y="-373529"/>
              <a:ext cx="13911087" cy="1633404"/>
            </a:xfrm>
            <a:custGeom>
              <a:avLst/>
              <a:gdLst/>
              <a:ahLst/>
              <a:cxnLst/>
              <a:rect l="l" t="t" r="r" b="b"/>
              <a:pathLst>
                <a:path w="123844" h="17780" extrusionOk="0">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9"/>
            <p:cNvSpPr/>
            <p:nvPr/>
          </p:nvSpPr>
          <p:spPr>
            <a:xfrm rot="5400000">
              <a:off x="-5583279" y="-3924659"/>
              <a:ext cx="1938470" cy="16691989"/>
            </a:xfrm>
            <a:custGeom>
              <a:avLst/>
              <a:gdLst/>
              <a:ahLst/>
              <a:cxnLst/>
              <a:rect l="l" t="t" r="r" b="b"/>
              <a:pathLst>
                <a:path w="22241" h="157732" extrusionOk="0">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9"/>
            <p:cNvSpPr/>
            <p:nvPr/>
          </p:nvSpPr>
          <p:spPr>
            <a:xfrm rot="5400000">
              <a:off x="3077271" y="-3871159"/>
              <a:ext cx="1938470" cy="16691989"/>
            </a:xfrm>
            <a:custGeom>
              <a:avLst/>
              <a:gdLst/>
              <a:ahLst/>
              <a:cxnLst/>
              <a:rect l="l" t="t" r="r" b="b"/>
              <a:pathLst>
                <a:path w="22241" h="157732" extrusionOk="0">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9"/>
            <p:cNvSpPr/>
            <p:nvPr/>
          </p:nvSpPr>
          <p:spPr>
            <a:xfrm rot="5340003">
              <a:off x="3744396" y="-273365"/>
              <a:ext cx="825650" cy="10222507"/>
            </a:xfrm>
            <a:custGeom>
              <a:avLst/>
              <a:gdLst/>
              <a:ahLst/>
              <a:cxnLst/>
              <a:rect l="l" t="t" r="r" b="b"/>
              <a:pathLst>
                <a:path w="1508" h="20040" extrusionOk="0">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9"/>
            <p:cNvSpPr/>
            <p:nvPr/>
          </p:nvSpPr>
          <p:spPr>
            <a:xfrm rot="10800000">
              <a:off x="-11883261" y="-481829"/>
              <a:ext cx="13911087" cy="1633404"/>
            </a:xfrm>
            <a:custGeom>
              <a:avLst/>
              <a:gdLst/>
              <a:ahLst/>
              <a:cxnLst/>
              <a:rect l="l" t="t" r="r" b="b"/>
              <a:pathLst>
                <a:path w="123844" h="17780" extrusionOk="0">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9"/>
            <p:cNvSpPr/>
            <p:nvPr/>
          </p:nvSpPr>
          <p:spPr>
            <a:xfrm rot="-5541995">
              <a:off x="7110656" y="-5930289"/>
              <a:ext cx="1033964" cy="11773372"/>
            </a:xfrm>
            <a:custGeom>
              <a:avLst/>
              <a:gdLst/>
              <a:ahLst/>
              <a:cxnLst/>
              <a:rect l="l" t="t" r="r" b="b"/>
              <a:pathLst>
                <a:path w="1508" h="20040" extrusionOk="0">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rgbClr val="502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39"/>
          <p:cNvSpPr txBox="1"/>
          <p:nvPr/>
        </p:nvSpPr>
        <p:spPr>
          <a:xfrm>
            <a:off x="2725800" y="2711950"/>
            <a:ext cx="3692400" cy="3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accent3"/>
                </a:solidFill>
                <a:latin typeface="Comfortaa"/>
                <a:ea typeface="Comfortaa"/>
                <a:cs typeface="Comfortaa"/>
                <a:sym typeface="Comfortaa"/>
              </a:rPr>
              <a:t>(hereafter W1055)</a:t>
            </a:r>
            <a:endParaRPr sz="1800" b="1">
              <a:solidFill>
                <a:schemeClr val="accent3"/>
              </a:solidFill>
              <a:latin typeface="Comfortaa"/>
              <a:ea typeface="Comfortaa"/>
              <a:cs typeface="Comfortaa"/>
              <a:sym typeface="Comforta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5000"/>
                                        <p:tgtEl>
                                          <p:spTgt spid="396"/>
                                        </p:tgtEl>
                                        <p:attrNameLst>
                                          <p:attrName>ppt_x</p:attrName>
                                        </p:attrNameLst>
                                      </p:cBhvr>
                                      <p:tavLst>
                                        <p:tav tm="0">
                                          <p:val>
                                            <p:strVal val="#ppt_x"/>
                                          </p:val>
                                        </p:tav>
                                        <p:tav tm="100000">
                                          <p:val>
                                            <p:strVal val="#ppt_x+1"/>
                                          </p:val>
                                        </p:tav>
                                      </p:tavLst>
                                    </p:anim>
                                    <p:set>
                                      <p:cBhvr>
                                        <p:cTn id="7" dur="1" fill="hold">
                                          <p:stCondLst>
                                            <p:cond delay="5000"/>
                                          </p:stCondLst>
                                        </p:cTn>
                                        <p:tgtEl>
                                          <p:spTgt spid="3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7"/>
        <p:cNvGrpSpPr/>
        <p:nvPr/>
      </p:nvGrpSpPr>
      <p:grpSpPr>
        <a:xfrm>
          <a:off x="0" y="0"/>
          <a:ext cx="0" cy="0"/>
          <a:chOff x="0" y="0"/>
          <a:chExt cx="0" cy="0"/>
        </a:xfrm>
      </p:grpSpPr>
      <p:sp>
        <p:nvSpPr>
          <p:cNvPr id="408" name="Google Shape;408;p40"/>
          <p:cNvSpPr txBox="1"/>
          <p:nvPr/>
        </p:nvSpPr>
        <p:spPr>
          <a:xfrm>
            <a:off x="922525" y="156550"/>
            <a:ext cx="73203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chemeClr val="lt1"/>
                </a:solidFill>
                <a:latin typeface="Comfortaa"/>
                <a:ea typeface="Comfortaa"/>
                <a:cs typeface="Comfortaa"/>
                <a:sym typeface="Comfortaa"/>
              </a:rPr>
              <a:t>Discovery and Observation </a:t>
            </a:r>
            <a:endParaRPr sz="3900" b="1">
              <a:solidFill>
                <a:schemeClr val="lt1"/>
              </a:solidFill>
              <a:latin typeface="Comfortaa"/>
              <a:ea typeface="Comfortaa"/>
              <a:cs typeface="Comfortaa"/>
              <a:sym typeface="Comfortaa"/>
            </a:endParaRPr>
          </a:p>
        </p:txBody>
      </p:sp>
      <p:sp>
        <p:nvSpPr>
          <p:cNvPr id="409" name="Google Shape;409;p40"/>
          <p:cNvSpPr txBox="1"/>
          <p:nvPr/>
        </p:nvSpPr>
        <p:spPr>
          <a:xfrm>
            <a:off x="3587400" y="1252150"/>
            <a:ext cx="5008500" cy="14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1"/>
                </a:solidFill>
                <a:latin typeface="Comfortaa SemiBold"/>
                <a:ea typeface="Comfortaa SemiBold"/>
                <a:cs typeface="Comfortaa SemiBold"/>
                <a:sym typeface="Comfortaa SemiBold"/>
              </a:rPr>
              <a:t>First a galaxy or dwarf candidate</a:t>
            </a:r>
            <a:r>
              <a:rPr lang="en">
                <a:solidFill>
                  <a:schemeClr val="lt1"/>
                </a:solidFill>
                <a:latin typeface="Comfortaa SemiBold"/>
                <a:ea typeface="Comfortaa SemiBold"/>
                <a:cs typeface="Comfortaa SemiBold"/>
                <a:sym typeface="Comfortaa SemiBold"/>
              </a:rPr>
              <a:t> (Griffith et al. 2012)</a:t>
            </a:r>
            <a:r>
              <a:rPr lang="en" sz="1700">
                <a:solidFill>
                  <a:schemeClr val="lt1"/>
                </a:solidFill>
                <a:latin typeface="Comfortaa SemiBold"/>
                <a:ea typeface="Comfortaa SemiBold"/>
                <a:cs typeface="Comfortaa SemiBold"/>
                <a:sym typeface="Comfortaa SemiBold"/>
              </a:rPr>
              <a:t>.</a:t>
            </a:r>
            <a:endParaRPr sz="1700">
              <a:solidFill>
                <a:schemeClr val="lt1"/>
              </a:solidFill>
              <a:latin typeface="Comfortaa SemiBold"/>
              <a:ea typeface="Comfortaa SemiBold"/>
              <a:cs typeface="Comfortaa SemiBold"/>
              <a:sym typeface="Comfortaa SemiBold"/>
            </a:endParaRPr>
          </a:p>
          <a:p>
            <a:pPr marL="0" lvl="0" indent="0" algn="l" rtl="0">
              <a:spcBef>
                <a:spcPts val="0"/>
              </a:spcBef>
              <a:spcAft>
                <a:spcPts val="0"/>
              </a:spcAft>
              <a:buNone/>
            </a:pPr>
            <a:endParaRPr sz="1700">
              <a:solidFill>
                <a:schemeClr val="lt1"/>
              </a:solidFill>
              <a:latin typeface="Comfortaa SemiBold"/>
              <a:ea typeface="Comfortaa SemiBold"/>
              <a:cs typeface="Comfortaa SemiBold"/>
              <a:sym typeface="Comfortaa SemiBold"/>
            </a:endParaRPr>
          </a:p>
          <a:p>
            <a:pPr marL="0" lvl="0" indent="0" algn="l" rtl="0">
              <a:spcBef>
                <a:spcPts val="0"/>
              </a:spcBef>
              <a:spcAft>
                <a:spcPts val="0"/>
              </a:spcAft>
              <a:buNone/>
            </a:pPr>
            <a:r>
              <a:rPr lang="en" sz="1700">
                <a:solidFill>
                  <a:schemeClr val="lt1"/>
                </a:solidFill>
                <a:latin typeface="Comfortaa SemiBold"/>
                <a:ea typeface="Comfortaa SemiBold"/>
                <a:cs typeface="Comfortaa SemiBold"/>
                <a:sym typeface="Comfortaa SemiBold"/>
              </a:rPr>
              <a:t>Later confirmed as a brown dwarf within 10 pc </a:t>
            </a:r>
            <a:r>
              <a:rPr lang="en">
                <a:solidFill>
                  <a:schemeClr val="lt1"/>
                </a:solidFill>
                <a:latin typeface="Comfortaa SemiBold"/>
                <a:ea typeface="Comfortaa SemiBold"/>
                <a:cs typeface="Comfortaa SemiBold"/>
                <a:sym typeface="Comfortaa SemiBold"/>
              </a:rPr>
              <a:t>(Kirkpatrick 2021; Kuchner 2017)</a:t>
            </a:r>
            <a:r>
              <a:rPr lang="en" sz="1700">
                <a:solidFill>
                  <a:schemeClr val="lt1"/>
                </a:solidFill>
                <a:latin typeface="Comfortaa SemiBold"/>
                <a:ea typeface="Comfortaa SemiBold"/>
                <a:cs typeface="Comfortaa SemiBold"/>
                <a:sym typeface="Comfortaa SemiBold"/>
              </a:rPr>
              <a:t>.</a:t>
            </a:r>
            <a:endParaRPr sz="1700">
              <a:solidFill>
                <a:schemeClr val="lt1"/>
              </a:solidFill>
              <a:latin typeface="Comfortaa SemiBold"/>
              <a:ea typeface="Comfortaa SemiBold"/>
              <a:cs typeface="Comfortaa SemiBold"/>
              <a:sym typeface="Comfortaa SemiBold"/>
            </a:endParaRPr>
          </a:p>
        </p:txBody>
      </p:sp>
      <p:sp>
        <p:nvSpPr>
          <p:cNvPr id="410" name="Google Shape;410;p40"/>
          <p:cNvSpPr txBox="1"/>
          <p:nvPr/>
        </p:nvSpPr>
        <p:spPr>
          <a:xfrm>
            <a:off x="3587400" y="3144850"/>
            <a:ext cx="4917600" cy="14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None/>
            </a:pPr>
            <a:r>
              <a:rPr lang="en" sz="1700">
                <a:solidFill>
                  <a:schemeClr val="lt1"/>
                </a:solidFill>
                <a:latin typeface="Comfortaa SemiBold"/>
                <a:ea typeface="Comfortaa SemiBold"/>
                <a:cs typeface="Comfortaa SemiBold"/>
                <a:sym typeface="Comfortaa SemiBold"/>
              </a:rPr>
              <a:t>Spectrum observed in the near-infrared by the Keck II Telescope in 2021.</a:t>
            </a:r>
            <a:endParaRPr sz="1700">
              <a:solidFill>
                <a:schemeClr val="lt1"/>
              </a:solidFill>
              <a:latin typeface="Comfortaa SemiBold"/>
              <a:ea typeface="Comfortaa SemiBold"/>
              <a:cs typeface="Comfortaa SemiBold"/>
              <a:sym typeface="Comfortaa SemiBold"/>
            </a:endParaRPr>
          </a:p>
        </p:txBody>
      </p:sp>
      <p:sp>
        <p:nvSpPr>
          <p:cNvPr id="411" name="Google Shape;411;p40"/>
          <p:cNvSpPr/>
          <p:nvPr/>
        </p:nvSpPr>
        <p:spPr>
          <a:xfrm>
            <a:off x="740600" y="1252150"/>
            <a:ext cx="2611500" cy="1487700"/>
          </a:xfrm>
          <a:prstGeom prst="notchedRightArrow">
            <a:avLst>
              <a:gd name="adj1" fmla="val 50000"/>
              <a:gd name="adj2" fmla="val 50000"/>
            </a:avLst>
          </a:prstGeom>
          <a:solidFill>
            <a:srgbClr val="9900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mfortaa SemiBold"/>
                <a:ea typeface="Comfortaa SemiBold"/>
                <a:cs typeface="Comfortaa SemiBold"/>
                <a:sym typeface="Comfortaa SemiBold"/>
              </a:rPr>
              <a:t>DISCOVERY</a:t>
            </a:r>
            <a:endParaRPr sz="1800">
              <a:latin typeface="Comfortaa SemiBold"/>
              <a:ea typeface="Comfortaa SemiBold"/>
              <a:cs typeface="Comfortaa SemiBold"/>
              <a:sym typeface="Comfortaa SemiBold"/>
            </a:endParaRPr>
          </a:p>
        </p:txBody>
      </p:sp>
      <p:sp>
        <p:nvSpPr>
          <p:cNvPr id="412" name="Google Shape;412;p40"/>
          <p:cNvSpPr/>
          <p:nvPr/>
        </p:nvSpPr>
        <p:spPr>
          <a:xfrm>
            <a:off x="740600" y="3126250"/>
            <a:ext cx="2611500" cy="1487700"/>
          </a:xfrm>
          <a:prstGeom prst="notchedRightArrow">
            <a:avLst>
              <a:gd name="adj1" fmla="val 50000"/>
              <a:gd name="adj2" fmla="val 50000"/>
            </a:avLst>
          </a:prstGeom>
          <a:solidFill>
            <a:srgbClr val="9900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latin typeface="Comfortaa SemiBold"/>
                <a:ea typeface="Comfortaa SemiBold"/>
                <a:cs typeface="Comfortaa SemiBold"/>
                <a:sym typeface="Comfortaa SemiBold"/>
              </a:rPr>
              <a:t>OBSERVATION</a:t>
            </a:r>
            <a:endParaRPr sz="1700">
              <a:latin typeface="Comfortaa SemiBold"/>
              <a:ea typeface="Comfortaa SemiBold"/>
              <a:cs typeface="Comfortaa SemiBold"/>
              <a:sym typeface="Comfortaa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 calcmode="lin" valueType="num">
                                      <p:cBhvr additive="base">
                                        <p:cTn id="7" dur="500"/>
                                        <p:tgtEl>
                                          <p:spTgt spid="41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1155CC"/>
        </a:solidFill>
        <a:effectLst/>
      </p:bgPr>
    </p:bg>
    <p:spTree>
      <p:nvGrpSpPr>
        <p:cNvPr id="1" name="Shape 416"/>
        <p:cNvGrpSpPr/>
        <p:nvPr/>
      </p:nvGrpSpPr>
      <p:grpSpPr>
        <a:xfrm>
          <a:off x="0" y="0"/>
          <a:ext cx="0" cy="0"/>
          <a:chOff x="0" y="0"/>
          <a:chExt cx="0" cy="0"/>
        </a:xfrm>
      </p:grpSpPr>
      <p:sp>
        <p:nvSpPr>
          <p:cNvPr id="417" name="Google Shape;417;p41"/>
          <p:cNvSpPr txBox="1"/>
          <p:nvPr/>
        </p:nvSpPr>
        <p:spPr>
          <a:xfrm>
            <a:off x="922525" y="156550"/>
            <a:ext cx="73203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chemeClr val="lt1"/>
                </a:solidFill>
                <a:latin typeface="Comfortaa"/>
                <a:ea typeface="Comfortaa"/>
                <a:cs typeface="Comfortaa"/>
                <a:sym typeface="Comfortaa"/>
              </a:rPr>
              <a:t>Blue Spitzer Photometry</a:t>
            </a:r>
            <a:endParaRPr sz="3900" b="1">
              <a:solidFill>
                <a:schemeClr val="lt1"/>
              </a:solidFill>
              <a:latin typeface="Comfortaa"/>
              <a:ea typeface="Comfortaa"/>
              <a:cs typeface="Comfortaa"/>
              <a:sym typeface="Comfortaa"/>
            </a:endParaRPr>
          </a:p>
        </p:txBody>
      </p:sp>
      <p:pic>
        <p:nvPicPr>
          <p:cNvPr id="418" name="Google Shape;418;p41"/>
          <p:cNvPicPr preferRelativeResize="0"/>
          <p:nvPr/>
        </p:nvPicPr>
        <p:blipFill rotWithShape="1">
          <a:blip r:embed="rId3">
            <a:alphaModFix/>
          </a:blip>
          <a:srcRect/>
          <a:stretch/>
        </p:blipFill>
        <p:spPr>
          <a:xfrm>
            <a:off x="0" y="1151950"/>
            <a:ext cx="9144003" cy="2629779"/>
          </a:xfrm>
          <a:prstGeom prst="rect">
            <a:avLst/>
          </a:prstGeom>
          <a:noFill/>
          <a:ln>
            <a:noFill/>
          </a:ln>
        </p:spPr>
      </p:pic>
      <p:sp>
        <p:nvSpPr>
          <p:cNvPr id="419" name="Google Shape;419;p41"/>
          <p:cNvSpPr txBox="1"/>
          <p:nvPr/>
        </p:nvSpPr>
        <p:spPr>
          <a:xfrm>
            <a:off x="1016650" y="4158775"/>
            <a:ext cx="7071300" cy="6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Comfortaa"/>
                <a:ea typeface="Comfortaa"/>
                <a:cs typeface="Comfortaa"/>
                <a:sym typeface="Comfortaa"/>
              </a:rPr>
              <a:t>Compared to other confirmed Y dwarfs, W1055 has an extremely blue [3.6]-[4.5] color of 1.84 ± 0.04 mags!</a:t>
            </a:r>
            <a:endParaRPr sz="1800">
              <a:solidFill>
                <a:schemeClr val="lt1"/>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23"/>
        <p:cNvGrpSpPr/>
        <p:nvPr/>
      </p:nvGrpSpPr>
      <p:grpSpPr>
        <a:xfrm>
          <a:off x="0" y="0"/>
          <a:ext cx="0" cy="0"/>
          <a:chOff x="0" y="0"/>
          <a:chExt cx="0" cy="0"/>
        </a:xfrm>
      </p:grpSpPr>
      <p:sp>
        <p:nvSpPr>
          <p:cNvPr id="424" name="Google Shape;424;p42"/>
          <p:cNvSpPr txBox="1"/>
          <p:nvPr/>
        </p:nvSpPr>
        <p:spPr>
          <a:xfrm>
            <a:off x="922525" y="156550"/>
            <a:ext cx="73203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chemeClr val="lt1"/>
                </a:solidFill>
                <a:latin typeface="Comfortaa"/>
                <a:ea typeface="Comfortaa"/>
                <a:cs typeface="Comfortaa"/>
                <a:sym typeface="Comfortaa"/>
              </a:rPr>
              <a:t>We Can Use the Spectrum to Determine Spectral Type</a:t>
            </a:r>
            <a:endParaRPr sz="3900" b="1">
              <a:solidFill>
                <a:schemeClr val="lt1"/>
              </a:solidFill>
              <a:latin typeface="Comfortaa"/>
              <a:ea typeface="Comfortaa"/>
              <a:cs typeface="Comfortaa"/>
              <a:sym typeface="Comfortaa"/>
            </a:endParaRPr>
          </a:p>
        </p:txBody>
      </p:sp>
      <p:sp>
        <p:nvSpPr>
          <p:cNvPr id="425" name="Google Shape;425;p42"/>
          <p:cNvSpPr txBox="1"/>
          <p:nvPr/>
        </p:nvSpPr>
        <p:spPr>
          <a:xfrm>
            <a:off x="1479300" y="1955275"/>
            <a:ext cx="680400" cy="61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chemeClr val="accent1"/>
                </a:solidFill>
              </a:rPr>
              <a:t>L</a:t>
            </a:r>
            <a:endParaRPr sz="4400">
              <a:solidFill>
                <a:schemeClr val="accent1"/>
              </a:solidFill>
            </a:endParaRPr>
          </a:p>
        </p:txBody>
      </p:sp>
      <p:sp>
        <p:nvSpPr>
          <p:cNvPr id="426" name="Google Shape;426;p42"/>
          <p:cNvSpPr txBox="1"/>
          <p:nvPr/>
        </p:nvSpPr>
        <p:spPr>
          <a:xfrm>
            <a:off x="4242475" y="1955275"/>
            <a:ext cx="680400" cy="61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rgbClr val="FFFF00"/>
                </a:solidFill>
              </a:rPr>
              <a:t>T</a:t>
            </a:r>
            <a:endParaRPr sz="4400">
              <a:solidFill>
                <a:srgbClr val="FFFF00"/>
              </a:solidFill>
            </a:endParaRPr>
          </a:p>
        </p:txBody>
      </p:sp>
      <p:sp>
        <p:nvSpPr>
          <p:cNvPr id="427" name="Google Shape;427;p42"/>
          <p:cNvSpPr txBox="1"/>
          <p:nvPr/>
        </p:nvSpPr>
        <p:spPr>
          <a:xfrm>
            <a:off x="7005650" y="1955275"/>
            <a:ext cx="680400" cy="61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rgbClr val="FF0000"/>
                </a:solidFill>
              </a:rPr>
              <a:t>Y</a:t>
            </a:r>
            <a:endParaRPr sz="4400">
              <a:solidFill>
                <a:srgbClr val="FF0000"/>
              </a:solidFill>
            </a:endParaRPr>
          </a:p>
        </p:txBody>
      </p:sp>
      <p:sp>
        <p:nvSpPr>
          <p:cNvPr id="428" name="Google Shape;428;p42"/>
          <p:cNvSpPr txBox="1"/>
          <p:nvPr/>
        </p:nvSpPr>
        <p:spPr>
          <a:xfrm>
            <a:off x="475975" y="2578050"/>
            <a:ext cx="2652600" cy="2306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Hottest spectral type (2100 K &lt; T &lt; 1300 K)</a:t>
            </a:r>
            <a:endParaRPr>
              <a:solidFill>
                <a:schemeClr val="lt1"/>
              </a:solidFill>
              <a:latin typeface="Comfortaa SemiBold"/>
              <a:ea typeface="Comfortaa SemiBold"/>
              <a:cs typeface="Comfortaa SemiBold"/>
              <a:sym typeface="Comfortaa SemiBold"/>
            </a:endParaRPr>
          </a:p>
          <a:p>
            <a:pPr marL="457200" lvl="0" indent="0" algn="l" rtl="0">
              <a:spcBef>
                <a:spcPts val="0"/>
              </a:spcBef>
              <a:spcAft>
                <a:spcPts val="0"/>
              </a:spcAft>
              <a:buNone/>
            </a:pPr>
            <a:endParaRPr>
              <a:solidFill>
                <a:schemeClr val="lt1"/>
              </a:solidFill>
              <a:latin typeface="Comfortaa SemiBold"/>
              <a:ea typeface="Comfortaa SemiBold"/>
              <a:cs typeface="Comfortaa SemiBold"/>
              <a:sym typeface="Comfortaa SemiBold"/>
            </a:endParaRPr>
          </a:p>
          <a:p>
            <a:pPr marL="457200" lvl="0" indent="-317500" algn="l" rtl="0">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Atmospheres rich with various molecules</a:t>
            </a:r>
            <a:endParaRPr>
              <a:solidFill>
                <a:schemeClr val="lt1"/>
              </a:solidFill>
              <a:latin typeface="Comfortaa SemiBold"/>
              <a:ea typeface="Comfortaa SemiBold"/>
              <a:cs typeface="Comfortaa SemiBold"/>
              <a:sym typeface="Comfortaa SemiBold"/>
            </a:endParaRPr>
          </a:p>
        </p:txBody>
      </p:sp>
      <p:sp>
        <p:nvSpPr>
          <p:cNvPr id="429" name="Google Shape;429;p42"/>
          <p:cNvSpPr txBox="1"/>
          <p:nvPr/>
        </p:nvSpPr>
        <p:spPr>
          <a:xfrm>
            <a:off x="3256375" y="2578050"/>
            <a:ext cx="2652600" cy="2306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1300 K &lt; T &lt; 700 K</a:t>
            </a:r>
            <a:endParaRPr>
              <a:solidFill>
                <a:schemeClr val="lt1"/>
              </a:solidFill>
              <a:latin typeface="Comfortaa SemiBold"/>
              <a:ea typeface="Comfortaa SemiBold"/>
              <a:cs typeface="Comfortaa SemiBold"/>
              <a:sym typeface="Comfortaa SemiBold"/>
            </a:endParaRPr>
          </a:p>
          <a:p>
            <a:pPr marL="457200" lvl="0" indent="0" algn="l" rtl="0">
              <a:spcBef>
                <a:spcPts val="0"/>
              </a:spcBef>
              <a:spcAft>
                <a:spcPts val="0"/>
              </a:spcAft>
              <a:buNone/>
            </a:pPr>
            <a:endParaRPr>
              <a:solidFill>
                <a:schemeClr val="lt1"/>
              </a:solidFill>
              <a:latin typeface="Comfortaa SemiBold"/>
              <a:ea typeface="Comfortaa SemiBold"/>
              <a:cs typeface="Comfortaa SemiBold"/>
              <a:sym typeface="Comfortaa SemiBold"/>
            </a:endParaRPr>
          </a:p>
          <a:p>
            <a:pPr marL="457200" lvl="0" indent="-317500" algn="l" rtl="0">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Extremely methane rich</a:t>
            </a:r>
            <a:endParaRPr>
              <a:solidFill>
                <a:schemeClr val="lt1"/>
              </a:solidFill>
              <a:latin typeface="Comfortaa SemiBold"/>
              <a:ea typeface="Comfortaa SemiBold"/>
              <a:cs typeface="Comfortaa SemiBold"/>
              <a:sym typeface="Comfortaa SemiBold"/>
            </a:endParaRPr>
          </a:p>
        </p:txBody>
      </p:sp>
      <p:sp>
        <p:nvSpPr>
          <p:cNvPr id="430" name="Google Shape;430;p42"/>
          <p:cNvSpPr txBox="1"/>
          <p:nvPr/>
        </p:nvSpPr>
        <p:spPr>
          <a:xfrm>
            <a:off x="6036775" y="2578050"/>
            <a:ext cx="2652600" cy="2306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Coolest spectral type (T &lt; 500 K)</a:t>
            </a:r>
            <a:endParaRPr>
              <a:solidFill>
                <a:schemeClr val="lt1"/>
              </a:solidFill>
              <a:latin typeface="Comfortaa SemiBold"/>
              <a:ea typeface="Comfortaa SemiBold"/>
              <a:cs typeface="Comfortaa SemiBold"/>
              <a:sym typeface="Comfortaa SemiBold"/>
            </a:endParaRPr>
          </a:p>
          <a:p>
            <a:pPr marL="457200" lvl="0" indent="0" algn="l" rtl="0">
              <a:spcBef>
                <a:spcPts val="0"/>
              </a:spcBef>
              <a:spcAft>
                <a:spcPts val="0"/>
              </a:spcAft>
              <a:buNone/>
            </a:pPr>
            <a:endParaRPr>
              <a:solidFill>
                <a:schemeClr val="lt1"/>
              </a:solidFill>
              <a:latin typeface="Comfortaa SemiBold"/>
              <a:ea typeface="Comfortaa SemiBold"/>
              <a:cs typeface="Comfortaa SemiBold"/>
              <a:sym typeface="Comfortaa SemiBold"/>
            </a:endParaRPr>
          </a:p>
          <a:p>
            <a:pPr marL="457200" lvl="0" indent="-317500" algn="l" rtl="0">
              <a:spcBef>
                <a:spcPts val="0"/>
              </a:spcBef>
              <a:spcAft>
                <a:spcPts val="0"/>
              </a:spcAft>
              <a:buClr>
                <a:schemeClr val="lt1"/>
              </a:buClr>
              <a:buSzPts val="1400"/>
              <a:buFont typeface="Comfortaa SemiBold"/>
              <a:buChar char="●"/>
            </a:pPr>
            <a:r>
              <a:rPr lang="en">
                <a:solidFill>
                  <a:schemeClr val="lt1"/>
                </a:solidFill>
                <a:latin typeface="Comfortaa SemiBold"/>
                <a:ea typeface="Comfortaa SemiBold"/>
                <a:cs typeface="Comfortaa SemiBold"/>
                <a:sym typeface="Comfortaa SemiBold"/>
              </a:rPr>
              <a:t>Least-studied brown dwarf</a:t>
            </a:r>
            <a:endParaRPr>
              <a:solidFill>
                <a:schemeClr val="lt1"/>
              </a:solidFill>
              <a:latin typeface="Comfortaa SemiBold"/>
              <a:ea typeface="Comfortaa SemiBold"/>
              <a:cs typeface="Comfortaa SemiBold"/>
              <a:sym typeface="Comfortaa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
        <p:cNvGrpSpPr/>
        <p:nvPr/>
      </p:nvGrpSpPr>
      <p:grpSpPr>
        <a:xfrm>
          <a:off x="0" y="0"/>
          <a:ext cx="0" cy="0"/>
          <a:chOff x="0" y="0"/>
          <a:chExt cx="0" cy="0"/>
        </a:xfrm>
      </p:grpSpPr>
      <p:pic>
        <p:nvPicPr>
          <p:cNvPr id="435" name="Google Shape;435;p43"/>
          <p:cNvPicPr preferRelativeResize="0"/>
          <p:nvPr/>
        </p:nvPicPr>
        <p:blipFill>
          <a:blip r:embed="rId4">
            <a:alphaModFix/>
          </a:blip>
          <a:stretch>
            <a:fillRect/>
          </a:stretch>
        </p:blipFill>
        <p:spPr>
          <a:xfrm>
            <a:off x="0" y="152399"/>
            <a:ext cx="9144003" cy="4875300"/>
          </a:xfrm>
          <a:prstGeom prst="rect">
            <a:avLst/>
          </a:prstGeom>
          <a:noFill/>
          <a:ln>
            <a:noFill/>
          </a:ln>
        </p:spPr>
      </p:pic>
      <p:grpSp>
        <p:nvGrpSpPr>
          <p:cNvPr id="436" name="Google Shape;436;p43"/>
          <p:cNvGrpSpPr/>
          <p:nvPr/>
        </p:nvGrpSpPr>
        <p:grpSpPr>
          <a:xfrm>
            <a:off x="1006475" y="3869675"/>
            <a:ext cx="6181325" cy="284700"/>
            <a:chOff x="1006475" y="3869675"/>
            <a:chExt cx="6181325" cy="284700"/>
          </a:xfrm>
        </p:grpSpPr>
        <p:sp>
          <p:nvSpPr>
            <p:cNvPr id="437" name="Google Shape;437;p43"/>
            <p:cNvSpPr txBox="1"/>
            <p:nvPr/>
          </p:nvSpPr>
          <p:spPr>
            <a:xfrm>
              <a:off x="1006475"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Y</a:t>
              </a:r>
              <a:endParaRPr sz="1500" b="1"/>
            </a:p>
          </p:txBody>
        </p:sp>
        <p:sp>
          <p:nvSpPr>
            <p:cNvPr id="438" name="Google Shape;438;p43"/>
            <p:cNvSpPr txBox="1"/>
            <p:nvPr/>
          </p:nvSpPr>
          <p:spPr>
            <a:xfrm>
              <a:off x="2208325"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J</a:t>
              </a:r>
              <a:endParaRPr sz="1500" b="1"/>
            </a:p>
          </p:txBody>
        </p:sp>
        <p:sp>
          <p:nvSpPr>
            <p:cNvPr id="439" name="Google Shape;439;p43"/>
            <p:cNvSpPr txBox="1"/>
            <p:nvPr/>
          </p:nvSpPr>
          <p:spPr>
            <a:xfrm>
              <a:off x="3972150"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H</a:t>
              </a:r>
              <a:endParaRPr sz="1500" b="1"/>
            </a:p>
          </p:txBody>
        </p:sp>
        <p:sp>
          <p:nvSpPr>
            <p:cNvPr id="440" name="Google Shape;440;p43"/>
            <p:cNvSpPr txBox="1"/>
            <p:nvPr/>
          </p:nvSpPr>
          <p:spPr>
            <a:xfrm>
              <a:off x="6910900" y="3869675"/>
              <a:ext cx="276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K</a:t>
              </a:r>
              <a:endParaRPr sz="1500" b="1"/>
            </a:p>
            <a:p>
              <a:pPr marL="0" lvl="0" indent="0" algn="l" rtl="0">
                <a:spcBef>
                  <a:spcPts val="0"/>
                </a:spcBef>
                <a:spcAft>
                  <a:spcPts val="0"/>
                </a:spcAft>
                <a:buNone/>
              </a:pPr>
              <a:endParaRPr sz="1500" b="1"/>
            </a:p>
          </p:txBody>
        </p:sp>
      </p:grpSp>
      <p:sp>
        <p:nvSpPr>
          <p:cNvPr id="441" name="Google Shape;441;p43"/>
          <p:cNvSpPr txBox="1"/>
          <p:nvPr/>
        </p:nvSpPr>
        <p:spPr>
          <a:xfrm>
            <a:off x="4899025" y="2409150"/>
            <a:ext cx="3785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Comfortaa"/>
                <a:ea typeface="Comfortaa"/>
                <a:cs typeface="Comfortaa"/>
                <a:sym typeface="Comfortaa"/>
              </a:rPr>
              <a:t>Near-infrared spectrum of W1055</a:t>
            </a:r>
            <a:endParaRPr sz="1600">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5"/>
        <p:cNvGrpSpPr/>
        <p:nvPr/>
      </p:nvGrpSpPr>
      <p:grpSpPr>
        <a:xfrm>
          <a:off x="0" y="0"/>
          <a:ext cx="0" cy="0"/>
          <a:chOff x="0" y="0"/>
          <a:chExt cx="0" cy="0"/>
        </a:xfrm>
      </p:grpSpPr>
      <p:sp>
        <p:nvSpPr>
          <p:cNvPr id="446" name="Google Shape;446;p44"/>
          <p:cNvSpPr txBox="1"/>
          <p:nvPr/>
        </p:nvSpPr>
        <p:spPr>
          <a:xfrm>
            <a:off x="922525" y="156550"/>
            <a:ext cx="7320300" cy="8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900" b="1" dirty="0">
                <a:solidFill>
                  <a:schemeClr val="lt1"/>
                </a:solidFill>
                <a:latin typeface="Comfortaa"/>
                <a:ea typeface="Comfortaa"/>
                <a:cs typeface="Comfortaa"/>
                <a:sym typeface="Comfortaa"/>
              </a:rPr>
              <a:t>We Can Use the Spectrum to Determine Spectral Type</a:t>
            </a:r>
            <a:endParaRPr sz="3900" b="1" dirty="0">
              <a:solidFill>
                <a:schemeClr val="lt1"/>
              </a:solidFill>
              <a:latin typeface="Comfortaa"/>
              <a:ea typeface="Comfortaa"/>
              <a:cs typeface="Comfortaa"/>
              <a:sym typeface="Comfortaa"/>
            </a:endParaRPr>
          </a:p>
        </p:txBody>
      </p:sp>
      <p:sp>
        <p:nvSpPr>
          <p:cNvPr id="447" name="Google Shape;447;p44"/>
          <p:cNvSpPr txBox="1"/>
          <p:nvPr/>
        </p:nvSpPr>
        <p:spPr>
          <a:xfrm>
            <a:off x="1479300" y="2223786"/>
            <a:ext cx="680400" cy="6165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chemeClr val="accent1"/>
                </a:solidFill>
              </a:rPr>
              <a:t>L</a:t>
            </a:r>
            <a:endParaRPr sz="4400">
              <a:solidFill>
                <a:schemeClr val="accent1"/>
              </a:solidFill>
            </a:endParaRPr>
          </a:p>
        </p:txBody>
      </p:sp>
      <p:sp>
        <p:nvSpPr>
          <p:cNvPr id="448" name="Google Shape;448;p44"/>
          <p:cNvSpPr txBox="1"/>
          <p:nvPr/>
        </p:nvSpPr>
        <p:spPr>
          <a:xfrm>
            <a:off x="4242475" y="2223786"/>
            <a:ext cx="680400" cy="6165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FF00"/>
                </a:solidFill>
              </a:rPr>
              <a:t>T</a:t>
            </a:r>
            <a:endParaRPr sz="4400" dirty="0">
              <a:solidFill>
                <a:srgbClr val="FFFF00"/>
              </a:solidFill>
            </a:endParaRPr>
          </a:p>
        </p:txBody>
      </p:sp>
      <p:sp>
        <p:nvSpPr>
          <p:cNvPr id="449" name="Google Shape;449;p44"/>
          <p:cNvSpPr txBox="1"/>
          <p:nvPr/>
        </p:nvSpPr>
        <p:spPr>
          <a:xfrm>
            <a:off x="7005650" y="2223786"/>
            <a:ext cx="680400" cy="6165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rgbClr val="FF0000"/>
                </a:solidFill>
              </a:rPr>
              <a:t>Y</a:t>
            </a:r>
            <a:endParaRPr sz="4400">
              <a:solidFill>
                <a:srgbClr val="FF0000"/>
              </a:solidFill>
            </a:endParaRPr>
          </a:p>
        </p:txBody>
      </p:sp>
      <p:sp>
        <p:nvSpPr>
          <p:cNvPr id="450" name="Google Shape;450;p44"/>
          <p:cNvSpPr txBox="1"/>
          <p:nvPr/>
        </p:nvSpPr>
        <p:spPr>
          <a:xfrm>
            <a:off x="475975" y="2846562"/>
            <a:ext cx="2652600" cy="2306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Comfortaa SemiBold"/>
              <a:buChar char="●"/>
            </a:pPr>
            <a:r>
              <a:rPr lang="en" sz="1800">
                <a:solidFill>
                  <a:schemeClr val="lt1"/>
                </a:solidFill>
                <a:latin typeface="Comfortaa SemiBold"/>
                <a:ea typeface="Comfortaa SemiBold"/>
                <a:cs typeface="Comfortaa SemiBold"/>
                <a:sym typeface="Comfortaa SemiBold"/>
              </a:rPr>
              <a:t>Hottest spectral type (2100 K &lt; T &lt; 1300 K)</a:t>
            </a:r>
            <a:endParaRPr sz="1800">
              <a:solidFill>
                <a:schemeClr val="lt1"/>
              </a:solidFill>
              <a:latin typeface="Comfortaa SemiBold"/>
              <a:ea typeface="Comfortaa SemiBold"/>
              <a:cs typeface="Comfortaa SemiBold"/>
              <a:sym typeface="Comfortaa SemiBold"/>
            </a:endParaRPr>
          </a:p>
          <a:p>
            <a:pPr marL="457200" lvl="0" indent="0" algn="l" rtl="0">
              <a:spcBef>
                <a:spcPts val="0"/>
              </a:spcBef>
              <a:spcAft>
                <a:spcPts val="0"/>
              </a:spcAft>
              <a:buNone/>
            </a:pPr>
            <a:endParaRPr sz="1800">
              <a:solidFill>
                <a:schemeClr val="lt1"/>
              </a:solidFill>
              <a:latin typeface="Comfortaa SemiBold"/>
              <a:ea typeface="Comfortaa SemiBold"/>
              <a:cs typeface="Comfortaa SemiBold"/>
              <a:sym typeface="Comfortaa SemiBold"/>
            </a:endParaRPr>
          </a:p>
          <a:p>
            <a:pPr marL="457200" lvl="0" indent="0" algn="l" rtl="0">
              <a:spcBef>
                <a:spcPts val="0"/>
              </a:spcBef>
              <a:spcAft>
                <a:spcPts val="0"/>
              </a:spcAft>
              <a:buNone/>
            </a:pPr>
            <a:endParaRPr sz="1800">
              <a:solidFill>
                <a:schemeClr val="lt1"/>
              </a:solidFill>
              <a:latin typeface="Comfortaa SemiBold"/>
              <a:ea typeface="Comfortaa SemiBold"/>
              <a:cs typeface="Comfortaa SemiBold"/>
              <a:sym typeface="Comfortaa SemiBold"/>
            </a:endParaRPr>
          </a:p>
        </p:txBody>
      </p:sp>
      <p:sp>
        <p:nvSpPr>
          <p:cNvPr id="451" name="Google Shape;451;p44"/>
          <p:cNvSpPr txBox="1"/>
          <p:nvPr/>
        </p:nvSpPr>
        <p:spPr>
          <a:xfrm>
            <a:off x="3256375" y="2846562"/>
            <a:ext cx="2652600" cy="2306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Font typeface="Comfortaa SemiBold"/>
              <a:buChar char="●"/>
            </a:pPr>
            <a:r>
              <a:rPr lang="en" sz="1800">
                <a:solidFill>
                  <a:schemeClr val="lt1"/>
                </a:solidFill>
                <a:latin typeface="Comfortaa SemiBold"/>
                <a:ea typeface="Comfortaa SemiBold"/>
                <a:cs typeface="Comfortaa SemiBold"/>
                <a:sym typeface="Comfortaa SemiBold"/>
              </a:rPr>
              <a:t>1300 K &lt; T &lt; 700 K</a:t>
            </a:r>
            <a:endParaRPr sz="1800">
              <a:solidFill>
                <a:schemeClr val="lt1"/>
              </a:solidFill>
              <a:latin typeface="Comfortaa SemiBold"/>
              <a:ea typeface="Comfortaa SemiBold"/>
              <a:cs typeface="Comfortaa SemiBold"/>
              <a:sym typeface="Comfortaa SemiBold"/>
            </a:endParaRPr>
          </a:p>
          <a:p>
            <a:pPr marL="457200" lvl="0" indent="0" algn="l" rtl="0">
              <a:spcBef>
                <a:spcPts val="0"/>
              </a:spcBef>
              <a:spcAft>
                <a:spcPts val="0"/>
              </a:spcAft>
              <a:buNone/>
            </a:pPr>
            <a:endParaRPr sz="1800">
              <a:solidFill>
                <a:schemeClr val="lt1"/>
              </a:solidFill>
              <a:latin typeface="Comfortaa SemiBold"/>
              <a:ea typeface="Comfortaa SemiBold"/>
              <a:cs typeface="Comfortaa SemiBold"/>
              <a:sym typeface="Comfortaa SemiBold"/>
            </a:endParaRPr>
          </a:p>
          <a:p>
            <a:pPr marL="457200" lvl="0" indent="0" algn="l" rtl="0">
              <a:spcBef>
                <a:spcPts val="0"/>
              </a:spcBef>
              <a:spcAft>
                <a:spcPts val="0"/>
              </a:spcAft>
              <a:buNone/>
            </a:pPr>
            <a:endParaRPr sz="1800">
              <a:solidFill>
                <a:schemeClr val="lt1"/>
              </a:solidFill>
              <a:latin typeface="Comfortaa SemiBold"/>
              <a:ea typeface="Comfortaa SemiBold"/>
              <a:cs typeface="Comfortaa SemiBold"/>
              <a:sym typeface="Comfortaa SemiBold"/>
            </a:endParaRPr>
          </a:p>
        </p:txBody>
      </p:sp>
      <p:sp>
        <p:nvSpPr>
          <p:cNvPr id="452" name="Google Shape;452;p44"/>
          <p:cNvSpPr txBox="1"/>
          <p:nvPr/>
        </p:nvSpPr>
        <p:spPr>
          <a:xfrm>
            <a:off x="6036775" y="2846562"/>
            <a:ext cx="2652600" cy="23064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lt1"/>
              </a:buClr>
              <a:buSzPts val="1700"/>
              <a:buFont typeface="Comfortaa SemiBold"/>
              <a:buChar char="●"/>
            </a:pPr>
            <a:r>
              <a:rPr lang="en" sz="1700">
                <a:solidFill>
                  <a:schemeClr val="lt1"/>
                </a:solidFill>
                <a:latin typeface="Comfortaa SemiBold"/>
                <a:ea typeface="Comfortaa SemiBold"/>
                <a:cs typeface="Comfortaa SemiBold"/>
                <a:sym typeface="Comfortaa SemiBold"/>
              </a:rPr>
              <a:t>Coolest spectral type (T &lt; 500 K)</a:t>
            </a:r>
            <a:endParaRPr sz="1700">
              <a:solidFill>
                <a:schemeClr val="lt1"/>
              </a:solidFill>
              <a:latin typeface="Comfortaa SemiBold"/>
              <a:ea typeface="Comfortaa SemiBold"/>
              <a:cs typeface="Comfortaa SemiBold"/>
              <a:sym typeface="Comfortaa SemiBold"/>
            </a:endParaRPr>
          </a:p>
          <a:p>
            <a:pPr marL="457200" lvl="0" indent="0" algn="l" rtl="0">
              <a:spcBef>
                <a:spcPts val="0"/>
              </a:spcBef>
              <a:spcAft>
                <a:spcPts val="0"/>
              </a:spcAft>
              <a:buNone/>
            </a:pPr>
            <a:endParaRPr sz="1700">
              <a:solidFill>
                <a:schemeClr val="lt1"/>
              </a:solidFill>
              <a:latin typeface="Comfortaa SemiBold"/>
              <a:ea typeface="Comfortaa SemiBold"/>
              <a:cs typeface="Comfortaa SemiBold"/>
              <a:sym typeface="Comfortaa SemiBold"/>
            </a:endParaRPr>
          </a:p>
          <a:p>
            <a:pPr marL="0" lvl="0" indent="0" algn="l" rtl="0">
              <a:spcBef>
                <a:spcPts val="0"/>
              </a:spcBef>
              <a:spcAft>
                <a:spcPts val="0"/>
              </a:spcAft>
              <a:buNone/>
            </a:pPr>
            <a:endParaRPr sz="1700">
              <a:solidFill>
                <a:schemeClr val="lt1"/>
              </a:solidFill>
              <a:latin typeface="Comfortaa SemiBold"/>
              <a:ea typeface="Comfortaa SemiBold"/>
              <a:cs typeface="Comfortaa SemiBold"/>
              <a:sym typeface="Comfortaa Semi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ace Dune Newsletter by Slidesgo">
  <a:themeElements>
    <a:clrScheme name="Simple Light">
      <a:dk1>
        <a:srgbClr val="160202"/>
      </a:dk1>
      <a:lt1>
        <a:srgbClr val="FFFFFF"/>
      </a:lt1>
      <a:dk2>
        <a:srgbClr val="F8D79A"/>
      </a:dk2>
      <a:lt2>
        <a:srgbClr val="CEA15F"/>
      </a:lt2>
      <a:accent1>
        <a:srgbClr val="B97B38"/>
      </a:accent1>
      <a:accent2>
        <a:srgbClr val="8A500B"/>
      </a:accent2>
      <a:accent3>
        <a:srgbClr val="693820"/>
      </a:accent3>
      <a:accent4>
        <a:srgbClr val="502900"/>
      </a:accent4>
      <a:accent5>
        <a:srgbClr val="B97B38"/>
      </a:accent5>
      <a:accent6>
        <a:srgbClr val="CEA15F"/>
      </a:accent6>
      <a:hlink>
        <a:srgbClr val="F8D7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1835</Words>
  <Application>Microsoft Office PowerPoint</Application>
  <PresentationFormat>On-screen Show (16:9)</PresentationFormat>
  <Paragraphs>181</Paragraphs>
  <Slides>19</Slides>
  <Notes>19</Notes>
  <HiddenSlides>4</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Nunito SemiBold</vt:lpstr>
      <vt:lpstr>Livvic</vt:lpstr>
      <vt:lpstr>Comfortaa SemiBold</vt:lpstr>
      <vt:lpstr>Comfortaa</vt:lpstr>
      <vt:lpstr>Anton</vt:lpstr>
      <vt:lpstr>Comfortaa Medium</vt:lpstr>
      <vt:lpstr>Impact</vt:lpstr>
      <vt:lpstr>Arial</vt:lpstr>
      <vt:lpstr>Roboto Condensed Light</vt:lpstr>
      <vt:lpstr>Nunito</vt:lpstr>
      <vt:lpstr>Simple Light</vt:lpstr>
      <vt:lpstr>Space Dune Newsletter by Slidesgo</vt:lpstr>
      <vt:lpstr>PowerPoint Presentation</vt:lpstr>
      <vt:lpstr>PowerPoint Presentation</vt:lpstr>
      <vt:lpstr>Why is it important to study brown dwarfs?</vt:lpstr>
      <vt:lpstr>CWISE J1055+5443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Properties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Gradon Robbins (PMHS Student)</cp:lastModifiedBy>
  <cp:revision>1</cp:revision>
  <dcterms:modified xsi:type="dcterms:W3CDTF">2024-10-12T16:53:48Z</dcterms:modified>
</cp:coreProperties>
</file>